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Metadata/LabelInfo.xml" ContentType="application/vnd.ms-office.classificationlabel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44" r:id="rId2"/>
    <p:sldId id="388" r:id="rId3"/>
    <p:sldId id="389" r:id="rId4"/>
    <p:sldId id="390" r:id="rId5"/>
    <p:sldId id="393" r:id="rId6"/>
    <p:sldId id="394" r:id="rId7"/>
    <p:sldId id="396" r:id="rId8"/>
    <p:sldId id="397" r:id="rId9"/>
    <p:sldId id="398" r:id="rId10"/>
    <p:sldId id="400" r:id="rId11"/>
    <p:sldId id="401" r:id="rId12"/>
    <p:sldId id="404" r:id="rId13"/>
    <p:sldId id="403" r:id="rId14"/>
    <p:sldId id="405" r:id="rId15"/>
    <p:sldId id="406" r:id="rId16"/>
    <p:sldId id="408" r:id="rId17"/>
    <p:sldId id="407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7B7"/>
    <a:srgbClr val="FFFF00"/>
    <a:srgbClr val="FFFF99"/>
    <a:srgbClr val="00B050"/>
    <a:srgbClr val="AD2B2B"/>
    <a:srgbClr val="40B65E"/>
    <a:srgbClr val="F68E30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207749-210F-0632-DE34-E0AAD89003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4384000" cy="13716000"/>
          </a:xfrm>
          <a:prstGeom prst="rect">
            <a:avLst/>
          </a:prstGeom>
          <a:solidFill>
            <a:srgbClr val="9D814A"/>
          </a:solidFill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OPEN &amp; NEW TOPICS</a:t>
            </a:r>
            <a:endParaRPr lang="en-US" sz="4200" b="1" i="0" spc="200" baseline="0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  <a:cs typeface="Inter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" y="11815021"/>
            <a:ext cx="24383973" cy="1900978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242F3E-9303-8449-A4DC-8BF91216F90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107151-EF31-325F-6E3A-8641114726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2538" y="2591887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marL="685800" indent="-685800" algn="l">
              <a:buFont typeface="Wingdings" panose="05000000000000000000" pitchFamily="2" charset="2"/>
              <a:buChar char="§"/>
              <a:defRPr sz="4800" b="1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1604963" indent="-685800" algn="l" defTabSz="858838">
              <a:buFontTx/>
              <a:buChar char="‒"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2220913" indent="-466725" algn="l">
              <a:buFont typeface="Arial" panose="020B0604020202020204" pitchFamily="34" charset="0"/>
              <a:buChar char="•"/>
              <a:defRPr sz="40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2911475" indent="-504825" algn="l">
              <a:buFontTx/>
              <a:buChar char="–"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3433763" indent="-457200" algn="l">
              <a:buFont typeface="Arial" panose="020B0604020202020204" pitchFamily="34" charset="0"/>
              <a:buChar char="•"/>
              <a:defRPr sz="32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>
              <a:buFontTx/>
              <a:buNone/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08A26D-7BD9-4449-0D49-588C083E6302}"/>
              </a:ext>
            </a:extLst>
          </p:cNvPr>
          <p:cNvSpPr txBox="1"/>
          <p:nvPr userDrawn="1"/>
        </p:nvSpPr>
        <p:spPr>
          <a:xfrm>
            <a:off x="2066544" y="12623308"/>
            <a:ext cx="18964656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DISTRIBUTION STATEMENT A.  Approved for public release; distribution is unlimited. OPSEC 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#: 10959</a:t>
            </a:r>
            <a:endParaRPr lang="en-US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BDCBEE-DEBC-B93F-BF2E-221CBF31DA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" y="11815023"/>
            <a:ext cx="24383960" cy="190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OPEN &amp; NEW TOPICS</a:t>
            </a:r>
            <a:endParaRPr lang="en-US" sz="4200" b="1" i="0" spc="200" baseline="0" dirty="0">
              <a:solidFill>
                <a:srgbClr val="9D814A"/>
              </a:solidFill>
              <a:latin typeface="Roboto Black" panose="02000000000000000000" pitchFamily="2" charset="0"/>
              <a:ea typeface="Roboto Black" panose="02000000000000000000" pitchFamily="2" charset="0"/>
              <a:cs typeface="Inter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" y="11815021"/>
            <a:ext cx="24383973" cy="1900978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207749-210F-0632-DE34-E0AAD89003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solidFill>
            <a:srgbClr val="40B65E"/>
          </a:solidFill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" y="11815021"/>
            <a:ext cx="24383973" cy="1900978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207749-210F-0632-DE34-E0AAD89003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4384000" cy="13716000"/>
          </a:xfrm>
          <a:prstGeom prst="rect">
            <a:avLst/>
          </a:prstGeom>
          <a:solidFill>
            <a:srgbClr val="05BAFD"/>
          </a:solidFill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815021"/>
            <a:ext cx="24383973" cy="1900978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207749-210F-0632-DE34-E0AAD89003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4384000" cy="13716000"/>
          </a:xfrm>
          <a:prstGeom prst="rect">
            <a:avLst/>
          </a:prstGeom>
          <a:solidFill>
            <a:srgbClr val="AD2B2B"/>
          </a:solidFill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0" y="11815021"/>
            <a:ext cx="24383973" cy="1900978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207749-210F-0632-DE34-E0AAD89003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4384000" cy="13716000"/>
          </a:xfrm>
          <a:prstGeom prst="rect">
            <a:avLst/>
          </a:prstGeom>
          <a:solidFill>
            <a:srgbClr val="703F9F"/>
          </a:solidFill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53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Inter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hf hdr="0" ft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jpe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0418" y="5624901"/>
            <a:ext cx="19594513" cy="601291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John Srodawa, US Army GVSC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Methods for Designing Rotating Components for Compliance to ISO 1940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3949941C-73A3-2E44-2FDD-4C7B844CBAE6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 10959</a:t>
            </a:r>
          </a:p>
        </p:txBody>
      </p:sp>
    </p:spTree>
    <p:extLst>
      <p:ext uri="{BB962C8B-B14F-4D97-AF65-F5344CB8AC3E}">
        <p14:creationId xmlns:p14="http://schemas.microsoft.com/office/powerpoint/2010/main" val="366676672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FE9CE-FA92-BB53-1D8B-DFE8447C4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art, box and whisker chart&#10;&#10;AI-generated content may be incorrect.">
            <a:extLst>
              <a:ext uri="{FF2B5EF4-FFF2-40B4-BE49-F238E27FC236}">
                <a16:creationId xmlns:a16="http://schemas.microsoft.com/office/drawing/2014/main" id="{9FEE7E68-4F56-67A6-DE13-12CC419DE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276" y="3153107"/>
            <a:ext cx="7878541" cy="799343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2C85C-4A5C-7787-058E-3E03616DC4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782800" cy="1857155"/>
          </a:xfrm>
        </p:spPr>
        <p:txBody>
          <a:bodyPr/>
          <a:lstStyle/>
          <a:p>
            <a:r>
              <a:rPr lang="en-US" dirty="0"/>
              <a:t>Imbalance Calculations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EBA06-3AAD-A7F5-3CD4-D8533D9F0800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09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2DF39B-EB7F-0634-137B-3EA77CC4BD4D}"/>
                  </a:ext>
                </a:extLst>
              </p:cNvPr>
              <p:cNvSpPr txBox="1"/>
              <p:nvPr/>
            </p:nvSpPr>
            <p:spPr>
              <a:xfrm>
                <a:off x="13962801" y="3518895"/>
                <a:ext cx="5783956" cy="14457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𝑋</m:t>
                              </m:r>
                            </m:sub>
                          </m:sSub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=−</m:t>
                      </m:r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𝑥𝑚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−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𝑋𝑍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2DF39B-EB7F-0634-137B-3EA77CC4B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2801" y="3518895"/>
                <a:ext cx="5783956" cy="14457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8E5058-7491-D250-095C-6155F85361C8}"/>
                  </a:ext>
                </a:extLst>
              </p:cNvPr>
              <p:cNvSpPr txBox="1"/>
              <p:nvPr/>
            </p:nvSpPr>
            <p:spPr>
              <a:xfrm>
                <a:off x="13980337" y="5516877"/>
                <a:ext cx="5748881" cy="14457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𝑌</m:t>
                              </m:r>
                            </m:sub>
                          </m:sSub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=−</m:t>
                      </m:r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𝑦𝑚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−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𝑌𝑍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8E5058-7491-D250-095C-6155F8536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0337" y="5516877"/>
                <a:ext cx="5748881" cy="14457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6F454A-05CC-08E3-166A-41D06CB3E2FC}"/>
                  </a:ext>
                </a:extLst>
              </p:cNvPr>
              <p:cNvSpPr txBox="1"/>
              <p:nvPr/>
            </p:nvSpPr>
            <p:spPr>
              <a:xfrm>
                <a:off x="14206456" y="7514859"/>
                <a:ext cx="5296643" cy="14457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𝐵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𝑋</m:t>
                              </m:r>
                            </m:sub>
                          </m:sSub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</m:t>
                      </m:r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𝑥𝑚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+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𝑋𝑍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6F454A-05CC-08E3-166A-41D06CB3E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6456" y="7514859"/>
                <a:ext cx="5296643" cy="14457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E5C6B46-DBD2-AEB6-E5AF-5BA41F53BFA3}"/>
                  </a:ext>
                </a:extLst>
              </p:cNvPr>
              <p:cNvSpPr txBox="1"/>
              <p:nvPr/>
            </p:nvSpPr>
            <p:spPr>
              <a:xfrm>
                <a:off x="14223993" y="9512841"/>
                <a:ext cx="5261569" cy="14457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𝐵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𝑌</m:t>
                              </m:r>
                            </m:sub>
                          </m:sSub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</m:t>
                      </m:r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𝑦𝑚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+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𝑌𝑍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E5C6B46-DBD2-AEB6-E5AF-5BA41F53BF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3993" y="9512841"/>
                <a:ext cx="5261569" cy="14457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0A27AB77-9227-636F-6063-BD350DEAB94A}"/>
              </a:ext>
            </a:extLst>
          </p:cNvPr>
          <p:cNvSpPr txBox="1"/>
          <p:nvPr/>
        </p:nvSpPr>
        <p:spPr>
          <a:xfrm>
            <a:off x="8401706" y="1631219"/>
            <a:ext cx="7580601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rPr>
              <a:t>Overhung Mounted Rotors</a:t>
            </a:r>
          </a:p>
        </p:txBody>
      </p:sp>
    </p:spTree>
    <p:extLst>
      <p:ext uri="{BB962C8B-B14F-4D97-AF65-F5344CB8AC3E}">
        <p14:creationId xmlns:p14="http://schemas.microsoft.com/office/powerpoint/2010/main" val="5637009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BDBAB-AB6E-B4C3-C2DA-9E885E319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DF967-A19D-AD80-B0DB-F5EC0ADAAA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782800" cy="1857155"/>
          </a:xfrm>
        </p:spPr>
        <p:txBody>
          <a:bodyPr/>
          <a:lstStyle/>
          <a:p>
            <a:r>
              <a:rPr lang="en-US" dirty="0"/>
              <a:t>ISO 1940 Compliance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258FE-E144-2CDC-2A19-1E521E30C523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B56D6F-064F-7058-8857-D9B476369052}"/>
                  </a:ext>
                </a:extLst>
              </p:cNvPr>
              <p:cNvSpPr txBox="1"/>
              <p:nvPr/>
            </p:nvSpPr>
            <p:spPr>
              <a:xfrm>
                <a:off x="3844113" y="5718770"/>
                <a:ext cx="4983737" cy="156575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𝐴</m:t>
                          </m:r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Sup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𝑈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𝑋</m:t>
                                  </m:r>
                                </m:sub>
                              </m:sSub>
                            </m:sub>
                            <m:sup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2</m:t>
                              </m:r>
                            </m:sup>
                          </m:sSubSup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Sup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𝑈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𝑌</m:t>
                                  </m:r>
                                </m:sub>
                              </m:sSub>
                            </m:sub>
                            <m:sup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B56D6F-064F-7058-8857-D9B476369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4113" y="5718770"/>
                <a:ext cx="4983737" cy="15657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DE206B-3DEB-C388-CEAD-2AB43D592331}"/>
                  </a:ext>
                </a:extLst>
              </p:cNvPr>
              <p:cNvSpPr txBox="1"/>
              <p:nvPr/>
            </p:nvSpPr>
            <p:spPr>
              <a:xfrm>
                <a:off x="3716066" y="8496967"/>
                <a:ext cx="5111784" cy="156575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𝐵</m:t>
                          </m:r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Sup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𝑈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𝑋</m:t>
                                  </m:r>
                                </m:sub>
                              </m:sSub>
                            </m:sub>
                            <m:sup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2</m:t>
                              </m:r>
                            </m:sup>
                          </m:sSubSup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Sup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𝑈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kumimoji="0" lang="en-US" sz="5000" b="0" i="1" u="none" strike="noStrike" cap="none" spc="0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Helvetica Light"/>
                                    </a:rPr>
                                    <m:t>𝑌</m:t>
                                  </m:r>
                                </m:sub>
                              </m:sSub>
                            </m:sub>
                            <m:sup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7DE206B-3DEB-C388-CEAD-2AB43D5923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066" y="8496967"/>
                <a:ext cx="5111784" cy="15657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BC2E56-457E-1957-7B3C-8C752031CCC1}"/>
                  </a:ext>
                </a:extLst>
              </p:cNvPr>
              <p:cNvSpPr txBox="1"/>
              <p:nvPr/>
            </p:nvSpPr>
            <p:spPr>
              <a:xfrm>
                <a:off x="12926567" y="5810879"/>
                <a:ext cx="6228693" cy="144045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𝐴</m:t>
                          </m:r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Helvetica Light"/>
                        </a:rPr>
                        <m:t>&lt;</m:t>
                      </m:r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  <m:t>𝑝𝑒𝑟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  <m:t>𝐴</m:t>
                              </m:r>
                            </m:sub>
                          </m:sSub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Helvetica Light"/>
                        </a:rPr>
                        <m:t>=</m:t>
                      </m:r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𝑈</m:t>
                          </m:r>
                        </m:e>
                        <m:sub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𝑝𝑒𝑟</m:t>
                          </m:r>
                        </m:sub>
                      </m:sSub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BC2E56-457E-1957-7B3C-8C752031C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6567" y="5810879"/>
                <a:ext cx="6228693" cy="14404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1D4523-507F-C4C8-864C-54478778B384}"/>
                  </a:ext>
                </a:extLst>
              </p:cNvPr>
              <p:cNvSpPr txBox="1"/>
              <p:nvPr/>
            </p:nvSpPr>
            <p:spPr>
              <a:xfrm>
                <a:off x="12988059" y="8496967"/>
                <a:ext cx="6105710" cy="14457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𝐵</m:t>
                          </m:r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Helvetica Light"/>
                        </a:rPr>
                        <m:t>&lt;</m:t>
                      </m:r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  <m:t>𝑝𝑒𝑟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  <m:t>𝐵</m:t>
                              </m:r>
                            </m:sub>
                          </m:sSub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Helvetica Light"/>
                        </a:rPr>
                        <m:t>=</m:t>
                      </m:r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𝑈</m:t>
                          </m:r>
                        </m:e>
                        <m:sub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𝑝𝑒𝑟</m:t>
                          </m:r>
                        </m:sub>
                      </m:sSub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Helvetica Light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1D4523-507F-C4C8-864C-54478778B3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8059" y="8496967"/>
                <a:ext cx="6105710" cy="14457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Placeholder 1">
                <a:extLst>
                  <a:ext uri="{FF2B5EF4-FFF2-40B4-BE49-F238E27FC236}">
                    <a16:creationId xmlns:a16="http://schemas.microsoft.com/office/drawing/2014/main" id="{40E3C1FE-94C4-BB32-A76D-98A7DB2CA897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62539" y="2591887"/>
                <a:ext cx="20566721" cy="10004425"/>
              </a:xfrm>
            </p:spPr>
            <p:txBody>
              <a:bodyPr/>
              <a:lstStyle/>
              <a:p>
                <a:pPr defTabSz="835025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The imbalance magnitude calculated from the 3D CAD data must be less than the permissible imbalance at each bearing allowed by ISO 1940</a:t>
                </a:r>
              </a:p>
              <a:p>
                <a:pPr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2"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3" defTabSz="835025">
                  <a:spcAft>
                    <a:spcPts val="1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𝑝𝑒𝑟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is calculated per Slide 05</a:t>
                </a:r>
              </a:p>
              <a:p>
                <a:pPr lvl="3" defTabSz="835025">
                  <a:spcAft>
                    <a:spcPts val="1800"/>
                  </a:spcAft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ISO 1940-1 Clause 7.2 specifies upper and lower limits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𝑝𝑒𝑟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𝑝𝑒𝑟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sub>
                    </m:sSub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2"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3" defTabSz="835025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 Placeholder 1">
                <a:extLst>
                  <a:ext uri="{FF2B5EF4-FFF2-40B4-BE49-F238E27FC236}">
                    <a16:creationId xmlns:a16="http://schemas.microsoft.com/office/drawing/2014/main" id="{40E3C1FE-94C4-BB32-A76D-98A7DB2CA8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62539" y="2591887"/>
                <a:ext cx="20566721" cy="10004425"/>
              </a:xfrm>
              <a:blipFill>
                <a:blip r:embed="rId6"/>
                <a:stretch>
                  <a:fillRect l="-1660" t="-1889" r="-1423" b="-2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056547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B9FF-8E53-45E3-0904-25ED94FC1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A1F1C-209E-E1D3-129C-6048EF4C1C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782800" cy="1857155"/>
          </a:xfrm>
        </p:spPr>
        <p:txBody>
          <a:bodyPr/>
          <a:lstStyle/>
          <a:p>
            <a:r>
              <a:rPr lang="en-US" dirty="0"/>
              <a:t>Symmetrical Part Application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9DC98A-6B9F-8162-84AD-7CF3E2360055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11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8FFBCFCF-5DD5-7C97-A621-85B93E3A97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2539" y="2591887"/>
            <a:ext cx="13293673" cy="10004425"/>
          </a:xfrm>
        </p:spPr>
        <p:txBody>
          <a:bodyPr/>
          <a:lstStyle/>
          <a:p>
            <a:pPr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Driveshaft Adapter for use in GVSC Vehicle Dynamometer Laboratory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part costs ~$3500 to fabricate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part costs an additional $5500 to balance</a:t>
            </a:r>
          </a:p>
          <a:p>
            <a:pPr lvl="2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is due to the custom fixtures required to mount this part to the balancing machine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possible to eliminate balancing all together by setting part tolerances tight enough to ensure ISO 1940 compliance</a:t>
            </a:r>
          </a:p>
          <a:p>
            <a:pPr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picture containing transport, disk brake, wheel&#10;&#10;AI-generated content may be incorrect.">
            <a:extLst>
              <a:ext uri="{FF2B5EF4-FFF2-40B4-BE49-F238E27FC236}">
                <a16:creationId xmlns:a16="http://schemas.microsoft.com/office/drawing/2014/main" id="{3A1ACCE3-D4FF-D575-5EC6-6BE4F030A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4970" y="2780609"/>
            <a:ext cx="6995811" cy="710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66804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C7AF7-A88B-BCDA-EDA4-D6B7009F0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5E82906C-44BF-96A3-7DE1-801D02BC16D6}"/>
              </a:ext>
            </a:extLst>
          </p:cNvPr>
          <p:cNvSpPr/>
          <p:nvPr/>
        </p:nvSpPr>
        <p:spPr>
          <a:xfrm>
            <a:off x="1056559" y="8543434"/>
            <a:ext cx="2826889" cy="711690"/>
          </a:xfrm>
          <a:prstGeom prst="rect">
            <a:avLst/>
          </a:prstGeom>
          <a:solidFill>
            <a:schemeClr val="bg1"/>
          </a:solidFill>
          <a:ln w="381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01108E-63C7-251C-39EB-1777226DE6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782800" cy="1857155"/>
          </a:xfrm>
        </p:spPr>
        <p:txBody>
          <a:bodyPr/>
          <a:lstStyle/>
          <a:p>
            <a:r>
              <a:rPr lang="en-US" dirty="0"/>
              <a:t>Symmetrical Part Application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13FDA8-E9D7-7715-EE91-8CFD444C5B3E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12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98AA53F0-F41F-8B79-F64A-3242818094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096087"/>
            <a:ext cx="13692677" cy="5868786"/>
          </a:xfrm>
        </p:spPr>
        <p:txBody>
          <a:bodyPr/>
          <a:lstStyle/>
          <a:p>
            <a:pPr defTabSz="835025">
              <a:spcAft>
                <a:spcPts val="1800"/>
              </a:spcAft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The driveshaft adapter was modeled in 3D CAD</a:t>
            </a:r>
          </a:p>
          <a:p>
            <a:pPr lvl="1" defTabSz="835025">
              <a:spcAft>
                <a:spcPts val="1800"/>
              </a:spcAft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The holes and pilot diameters were intentionally modeled out of position</a:t>
            </a:r>
          </a:p>
          <a:p>
            <a:pPr lvl="1" defTabSz="835025">
              <a:spcAft>
                <a:spcPts val="1800"/>
              </a:spcAft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The resulting mass property data was assessed for ISO 1940 compliance</a:t>
            </a:r>
          </a:p>
          <a:p>
            <a:pPr lvl="2" defTabSz="835025">
              <a:spcAft>
                <a:spcPts val="18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Service Speed = 800rpm</a:t>
            </a:r>
          </a:p>
          <a:p>
            <a:pPr lvl="2" defTabSz="835025">
              <a:spcAft>
                <a:spcPts val="18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Balance Quality Grade G16</a:t>
            </a:r>
          </a:p>
          <a:p>
            <a:pPr lvl="2" defTabSz="835025">
              <a:spcAft>
                <a:spcPts val="1800"/>
              </a:spcAft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>
              <a:spcAft>
                <a:spcPts val="1800"/>
              </a:spcAft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Diagram&#10;&#10;AI-generated content may be incorrect.">
            <a:extLst>
              <a:ext uri="{FF2B5EF4-FFF2-40B4-BE49-F238E27FC236}">
                <a16:creationId xmlns:a16="http://schemas.microsoft.com/office/drawing/2014/main" id="{580B2ABD-8F1A-A4E0-555C-35F87D776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8706" y="1384755"/>
            <a:ext cx="6164094" cy="62482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6AE267-0AD8-2904-3E8E-CD3512858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181" y="10460256"/>
            <a:ext cx="10415508" cy="21147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900A75-F1ED-9834-27FB-170A52F771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143" y="10440491"/>
            <a:ext cx="10415508" cy="213448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1DDA76B-4BF3-FB88-5BD8-EE33821A491D}"/>
              </a:ext>
            </a:extLst>
          </p:cNvPr>
          <p:cNvSpPr txBox="1"/>
          <p:nvPr/>
        </p:nvSpPr>
        <p:spPr>
          <a:xfrm>
            <a:off x="6798112" y="11081600"/>
            <a:ext cx="743793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Webdings" panose="05030102010509060703" pitchFamily="18" charset="2"/>
                <a:sym typeface="Helvetica Light"/>
              </a:rPr>
              <a:t>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DAF312-475B-1409-CCAA-CCB7046DD8F1}"/>
              </a:ext>
            </a:extLst>
          </p:cNvPr>
          <p:cNvSpPr txBox="1"/>
          <p:nvPr/>
        </p:nvSpPr>
        <p:spPr>
          <a:xfrm>
            <a:off x="6824749" y="11725496"/>
            <a:ext cx="743793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Webdings" panose="05030102010509060703" pitchFamily="18" charset="2"/>
                <a:sym typeface="Helvetica Light"/>
              </a:rPr>
              <a:t>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60B9C2-A405-DA3D-505F-8744CC717D04}"/>
              </a:ext>
            </a:extLst>
          </p:cNvPr>
          <p:cNvSpPr txBox="1"/>
          <p:nvPr/>
        </p:nvSpPr>
        <p:spPr>
          <a:xfrm>
            <a:off x="18270279" y="11117653"/>
            <a:ext cx="583493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Aptos" panose="020B0004020202020204" pitchFamily="34" charset="0"/>
                <a:sym typeface="Helvetica Light"/>
              </a:rPr>
              <a:t>✓</a:t>
            </a:r>
            <a:endParaRPr kumimoji="0" lang="en-US" sz="5000" b="1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733A42-9DAB-1954-137D-E83029DDD51D}"/>
              </a:ext>
            </a:extLst>
          </p:cNvPr>
          <p:cNvSpPr txBox="1"/>
          <p:nvPr/>
        </p:nvSpPr>
        <p:spPr>
          <a:xfrm>
            <a:off x="18283729" y="11751863"/>
            <a:ext cx="583493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Aptos" panose="020B0004020202020204" pitchFamily="34" charset="0"/>
                <a:sym typeface="Helvetica Light"/>
              </a:rPr>
              <a:t>✓</a:t>
            </a:r>
            <a:endParaRPr kumimoji="0" lang="en-US" sz="5000" b="1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F61E0E5-769C-D442-D974-AC1BD1C2512D}"/>
              </a:ext>
            </a:extLst>
          </p:cNvPr>
          <p:cNvSpPr/>
          <p:nvPr/>
        </p:nvSpPr>
        <p:spPr>
          <a:xfrm>
            <a:off x="1275626" y="8735166"/>
            <a:ext cx="365760" cy="365760"/>
          </a:xfrm>
          <a:prstGeom prst="ellipse">
            <a:avLst/>
          </a:prstGeom>
          <a:noFill/>
          <a:ln w="381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CF7BE4D-3EFF-4991-7F89-C8DA7047D313}"/>
              </a:ext>
            </a:extLst>
          </p:cNvPr>
          <p:cNvCxnSpPr>
            <a:cxnSpLocks/>
          </p:cNvCxnSpPr>
          <p:nvPr/>
        </p:nvCxnSpPr>
        <p:spPr>
          <a:xfrm>
            <a:off x="1138466" y="8913257"/>
            <a:ext cx="640080" cy="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29820CE-2710-479B-73BE-2D0A499959F8}"/>
              </a:ext>
            </a:extLst>
          </p:cNvPr>
          <p:cNvCxnSpPr>
            <a:cxnSpLocks/>
          </p:cNvCxnSpPr>
          <p:nvPr/>
        </p:nvCxnSpPr>
        <p:spPr>
          <a:xfrm flipV="1">
            <a:off x="1458506" y="8584936"/>
            <a:ext cx="0" cy="64008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1756B110-A68B-D7C4-1730-4BF3B34F882C}"/>
              </a:ext>
            </a:extLst>
          </p:cNvPr>
          <p:cNvSpPr/>
          <p:nvPr/>
        </p:nvSpPr>
        <p:spPr>
          <a:xfrm>
            <a:off x="2005832" y="8708275"/>
            <a:ext cx="365760" cy="365760"/>
          </a:xfrm>
          <a:prstGeom prst="ellipse">
            <a:avLst/>
          </a:prstGeom>
          <a:noFill/>
          <a:ln w="381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D3B611C-BDEA-C657-8AF5-6D5D734D7C1E}"/>
              </a:ext>
            </a:extLst>
          </p:cNvPr>
          <p:cNvCxnSpPr>
            <a:cxnSpLocks/>
          </p:cNvCxnSpPr>
          <p:nvPr/>
        </p:nvCxnSpPr>
        <p:spPr>
          <a:xfrm rot="2700000" flipV="1">
            <a:off x="2188712" y="8615504"/>
            <a:ext cx="0" cy="572606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7D0B358-071B-59F1-E4C4-747A86184E12}"/>
              </a:ext>
            </a:extLst>
          </p:cNvPr>
          <p:cNvCxnSpPr>
            <a:cxnSpLocks/>
          </p:cNvCxnSpPr>
          <p:nvPr/>
        </p:nvCxnSpPr>
        <p:spPr>
          <a:xfrm>
            <a:off x="1868673" y="8537392"/>
            <a:ext cx="0" cy="72981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CEBE707D-5040-9441-8BB1-6718CB98CA74}"/>
              </a:ext>
            </a:extLst>
          </p:cNvPr>
          <p:cNvSpPr txBox="1"/>
          <p:nvPr/>
        </p:nvSpPr>
        <p:spPr>
          <a:xfrm>
            <a:off x="2285257" y="8492821"/>
            <a:ext cx="1598194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Light"/>
              </a:rPr>
              <a:t>.020”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4ACD07D-CEEF-A2B4-9951-1C4B6FD7BAEB}"/>
              </a:ext>
            </a:extLst>
          </p:cNvPr>
          <p:cNvSpPr txBox="1"/>
          <p:nvPr/>
        </p:nvSpPr>
        <p:spPr>
          <a:xfrm>
            <a:off x="4266057" y="8455138"/>
            <a:ext cx="1750480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rPr>
              <a:t>Holes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1890B74-DEFB-363A-FD4B-FFDC05EC4EEE}"/>
              </a:ext>
            </a:extLst>
          </p:cNvPr>
          <p:cNvSpPr txBox="1"/>
          <p:nvPr/>
        </p:nvSpPr>
        <p:spPr>
          <a:xfrm>
            <a:off x="4253897" y="9400689"/>
            <a:ext cx="4478790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rPr>
              <a:t>Pilot Diameters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9980851-DD7F-50DD-95E4-1651BFC4682C}"/>
              </a:ext>
            </a:extLst>
          </p:cNvPr>
          <p:cNvSpPr/>
          <p:nvPr/>
        </p:nvSpPr>
        <p:spPr>
          <a:xfrm>
            <a:off x="1056556" y="9497469"/>
            <a:ext cx="2826889" cy="711690"/>
          </a:xfrm>
          <a:prstGeom prst="rect">
            <a:avLst/>
          </a:prstGeom>
          <a:solidFill>
            <a:schemeClr val="bg1"/>
          </a:solidFill>
          <a:ln w="381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B04ABCB-98CE-30F8-B193-62462CEBF10A}"/>
              </a:ext>
            </a:extLst>
          </p:cNvPr>
          <p:cNvCxnSpPr>
            <a:cxnSpLocks/>
          </p:cNvCxnSpPr>
          <p:nvPr/>
        </p:nvCxnSpPr>
        <p:spPr>
          <a:xfrm>
            <a:off x="1868670" y="9491427"/>
            <a:ext cx="0" cy="72981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DAC3F139-C83F-B64C-B5F8-4CCD1FE85D94}"/>
              </a:ext>
            </a:extLst>
          </p:cNvPr>
          <p:cNvSpPr txBox="1"/>
          <p:nvPr/>
        </p:nvSpPr>
        <p:spPr>
          <a:xfrm>
            <a:off x="2285254" y="9446856"/>
            <a:ext cx="1598194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Light"/>
              </a:rPr>
              <a:t>.020”</a:t>
            </a: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D6909601-75AE-0ECF-1164-62F32012DF53}"/>
              </a:ext>
            </a:extLst>
          </p:cNvPr>
          <p:cNvCxnSpPr>
            <a:cxnSpLocks/>
          </p:cNvCxnSpPr>
          <p:nvPr/>
        </p:nvCxnSpPr>
        <p:spPr>
          <a:xfrm rot="2700000" flipV="1">
            <a:off x="1458505" y="9548081"/>
            <a:ext cx="0" cy="640080"/>
          </a:xfrm>
          <a:prstGeom prst="straightConnector1">
            <a:avLst/>
          </a:prstGeom>
          <a:noFill/>
          <a:ln w="47625" cap="flat">
            <a:solidFill>
              <a:srgbClr val="000000"/>
            </a:solidFill>
            <a:prstDash val="solid"/>
            <a:miter lim="400000"/>
            <a:tailEnd type="triangle" w="med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922FC099-DFF9-7073-3BBC-962706A17268}"/>
              </a:ext>
            </a:extLst>
          </p:cNvPr>
          <p:cNvSpPr/>
          <p:nvPr/>
        </p:nvSpPr>
        <p:spPr>
          <a:xfrm>
            <a:off x="12846996" y="8526277"/>
            <a:ext cx="2826889" cy="711690"/>
          </a:xfrm>
          <a:prstGeom prst="rect">
            <a:avLst/>
          </a:prstGeom>
          <a:solidFill>
            <a:schemeClr val="bg1"/>
          </a:solidFill>
          <a:ln w="381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794EF4E-3B23-6E39-4EFA-5E944C7F004C}"/>
              </a:ext>
            </a:extLst>
          </p:cNvPr>
          <p:cNvSpPr/>
          <p:nvPr/>
        </p:nvSpPr>
        <p:spPr>
          <a:xfrm>
            <a:off x="13066063" y="8718009"/>
            <a:ext cx="365760" cy="365760"/>
          </a:xfrm>
          <a:prstGeom prst="ellipse">
            <a:avLst/>
          </a:prstGeom>
          <a:noFill/>
          <a:ln w="381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BD3096E-315D-CCD9-2CBF-8E41A47F705D}"/>
              </a:ext>
            </a:extLst>
          </p:cNvPr>
          <p:cNvCxnSpPr>
            <a:cxnSpLocks/>
          </p:cNvCxnSpPr>
          <p:nvPr/>
        </p:nvCxnSpPr>
        <p:spPr>
          <a:xfrm>
            <a:off x="12928903" y="8896100"/>
            <a:ext cx="640080" cy="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C48744DB-2932-92D0-32D9-D08704A7AF02}"/>
              </a:ext>
            </a:extLst>
          </p:cNvPr>
          <p:cNvCxnSpPr>
            <a:cxnSpLocks/>
          </p:cNvCxnSpPr>
          <p:nvPr/>
        </p:nvCxnSpPr>
        <p:spPr>
          <a:xfrm flipV="1">
            <a:off x="13248943" y="8567779"/>
            <a:ext cx="0" cy="64008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A5A502E8-ACE5-48F7-6CE9-064E8F45EF76}"/>
              </a:ext>
            </a:extLst>
          </p:cNvPr>
          <p:cNvSpPr/>
          <p:nvPr/>
        </p:nvSpPr>
        <p:spPr>
          <a:xfrm>
            <a:off x="13796269" y="8691118"/>
            <a:ext cx="365760" cy="365760"/>
          </a:xfrm>
          <a:prstGeom prst="ellipse">
            <a:avLst/>
          </a:prstGeom>
          <a:noFill/>
          <a:ln w="381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834D0DF-6CD0-BB28-D7D8-460FA0ACAD9D}"/>
              </a:ext>
            </a:extLst>
          </p:cNvPr>
          <p:cNvCxnSpPr>
            <a:cxnSpLocks/>
          </p:cNvCxnSpPr>
          <p:nvPr/>
        </p:nvCxnSpPr>
        <p:spPr>
          <a:xfrm rot="2700000" flipV="1">
            <a:off x="13979149" y="8598347"/>
            <a:ext cx="0" cy="572606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8ACE32F3-F5AC-57D6-0EA3-E9E27FC4ADF4}"/>
              </a:ext>
            </a:extLst>
          </p:cNvPr>
          <p:cNvCxnSpPr>
            <a:cxnSpLocks/>
          </p:cNvCxnSpPr>
          <p:nvPr/>
        </p:nvCxnSpPr>
        <p:spPr>
          <a:xfrm>
            <a:off x="13659110" y="8520235"/>
            <a:ext cx="0" cy="72981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72815FDF-0ACF-FEB7-4595-604034A7C36E}"/>
              </a:ext>
            </a:extLst>
          </p:cNvPr>
          <p:cNvSpPr txBox="1"/>
          <p:nvPr/>
        </p:nvSpPr>
        <p:spPr>
          <a:xfrm>
            <a:off x="14075694" y="8475664"/>
            <a:ext cx="1598194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Light"/>
              </a:rPr>
              <a:t>.010”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5BDFDA9-24BD-BCA7-53D9-6733EB54CD94}"/>
              </a:ext>
            </a:extLst>
          </p:cNvPr>
          <p:cNvSpPr txBox="1"/>
          <p:nvPr/>
        </p:nvSpPr>
        <p:spPr>
          <a:xfrm>
            <a:off x="16056494" y="8437981"/>
            <a:ext cx="1750480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rPr>
              <a:t>Holes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7679F58-056E-3B70-5EAB-16EBCAD52481}"/>
              </a:ext>
            </a:extLst>
          </p:cNvPr>
          <p:cNvSpPr txBox="1"/>
          <p:nvPr/>
        </p:nvSpPr>
        <p:spPr>
          <a:xfrm>
            <a:off x="16044334" y="9383532"/>
            <a:ext cx="4478790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rPr>
              <a:t>Pilot Diameters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D49969B0-78F7-698A-012B-8E7D4A94B9AD}"/>
              </a:ext>
            </a:extLst>
          </p:cNvPr>
          <p:cNvSpPr/>
          <p:nvPr/>
        </p:nvSpPr>
        <p:spPr>
          <a:xfrm>
            <a:off x="12846993" y="9480312"/>
            <a:ext cx="2826889" cy="711690"/>
          </a:xfrm>
          <a:prstGeom prst="rect">
            <a:avLst/>
          </a:prstGeom>
          <a:solidFill>
            <a:schemeClr val="bg1"/>
          </a:solidFill>
          <a:ln w="381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95459F09-A649-1DF7-43D1-39A2B1B68D2A}"/>
              </a:ext>
            </a:extLst>
          </p:cNvPr>
          <p:cNvCxnSpPr>
            <a:cxnSpLocks/>
          </p:cNvCxnSpPr>
          <p:nvPr/>
        </p:nvCxnSpPr>
        <p:spPr>
          <a:xfrm>
            <a:off x="13659107" y="9474270"/>
            <a:ext cx="0" cy="72981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611533B2-8782-74AA-B662-2F1A15BC3D4A}"/>
              </a:ext>
            </a:extLst>
          </p:cNvPr>
          <p:cNvSpPr txBox="1"/>
          <p:nvPr/>
        </p:nvSpPr>
        <p:spPr>
          <a:xfrm>
            <a:off x="14075691" y="9429699"/>
            <a:ext cx="1598194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Helvetica Light"/>
              </a:rPr>
              <a:t>.005”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179929BE-CFC9-AFA2-90FE-271E01F7300B}"/>
              </a:ext>
            </a:extLst>
          </p:cNvPr>
          <p:cNvCxnSpPr>
            <a:cxnSpLocks/>
          </p:cNvCxnSpPr>
          <p:nvPr/>
        </p:nvCxnSpPr>
        <p:spPr>
          <a:xfrm rot="2700000" flipV="1">
            <a:off x="13248942" y="9530924"/>
            <a:ext cx="0" cy="640080"/>
          </a:xfrm>
          <a:prstGeom prst="straightConnector1">
            <a:avLst/>
          </a:prstGeom>
          <a:noFill/>
          <a:ln w="47625" cap="flat">
            <a:solidFill>
              <a:srgbClr val="000000"/>
            </a:solidFill>
            <a:prstDash val="solid"/>
            <a:miter lim="400000"/>
            <a:tailEnd type="triangle" w="med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29272103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FF3F2-46C2-2265-4CF2-E320526E0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, gear, wheel&#10;&#10;AI-generated content may be incorrect.">
            <a:extLst>
              <a:ext uri="{FF2B5EF4-FFF2-40B4-BE49-F238E27FC236}">
                <a16:creationId xmlns:a16="http://schemas.microsoft.com/office/drawing/2014/main" id="{ECBF78C6-9BA5-3646-71CE-695D5DFAA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5565" y="7222969"/>
            <a:ext cx="5325180" cy="538188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0DBE5-6510-789D-4129-6B41F13AB0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5295123" cy="1857155"/>
          </a:xfrm>
        </p:spPr>
        <p:txBody>
          <a:bodyPr/>
          <a:lstStyle/>
          <a:p>
            <a:r>
              <a:rPr lang="en-US" dirty="0"/>
              <a:t>Non-Symmetrical Part Application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D95BEE-C4DC-D688-DE3E-2C8483686941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13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F24ABF52-6A53-82DB-471A-E62ACD7ACA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096087"/>
            <a:ext cx="15489677" cy="5868786"/>
          </a:xfrm>
        </p:spPr>
        <p:txBody>
          <a:bodyPr/>
          <a:lstStyle/>
          <a:p>
            <a:pPr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Reverse Engineering of a Bull Gear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application is a machine tool spindle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gear also supports hardware to change between high range and low range gearing</a:t>
            </a:r>
          </a:p>
          <a:p>
            <a:pPr lvl="2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Service Speed = 1450 rpm</a:t>
            </a:r>
          </a:p>
          <a:p>
            <a:pPr lvl="2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Balance Quality Grade G6.3</a:t>
            </a:r>
          </a:p>
          <a:p>
            <a:pPr lvl="2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567A96-565F-7300-FC03-C29C09000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5565" y="1451464"/>
            <a:ext cx="5325180" cy="5406536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C525CF3F-2390-B6AB-7DA3-BE4B49FEE58B}"/>
              </a:ext>
            </a:extLst>
          </p:cNvPr>
          <p:cNvSpPr txBox="1">
            <a:spLocks/>
          </p:cNvSpPr>
          <p:nvPr/>
        </p:nvSpPr>
        <p:spPr>
          <a:xfrm>
            <a:off x="1961013" y="7402064"/>
            <a:ext cx="15101302" cy="5868786"/>
          </a:xfrm>
          <a:prstGeom prst="rect">
            <a:avLst/>
          </a:prstGeom>
        </p:spPr>
        <p:txBody>
          <a:bodyPr lIns="0" tIns="0" rIns="0" bIns="0"/>
          <a:lstStyle>
            <a:lvl1pPr marL="685800" marR="0" indent="-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4800" b="1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1604963" marR="0" indent="-685800" algn="l" defTabSz="85883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‒"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2220913" marR="0" indent="-466725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2911475" marR="0" indent="-504825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36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3433763" marR="0" indent="-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1" defTabSz="835025" hangingPunct="1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initial symmetrical replacement gear failed to meet ISO 1940 balance requirements when gear change hardware is installed</a:t>
            </a:r>
          </a:p>
          <a:p>
            <a:pPr lvl="2" defTabSz="835025" hangingPunct="1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835025" hangingPunct="1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835025" hangingPunct="1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 hangingPunct="1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8D938AB-150B-2607-210A-B7D86E9283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982" y="10285300"/>
            <a:ext cx="10096392" cy="206126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7FF16D6-1273-268D-7A7E-0BA51DF85632}"/>
              </a:ext>
            </a:extLst>
          </p:cNvPr>
          <p:cNvSpPr txBox="1"/>
          <p:nvPr/>
        </p:nvSpPr>
        <p:spPr>
          <a:xfrm>
            <a:off x="9830596" y="10879917"/>
            <a:ext cx="743793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Webdings" panose="05030102010509060703" pitchFamily="18" charset="2"/>
                <a:sym typeface="Helvetica Light"/>
              </a:rPr>
              <a:t>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C576C0-7412-E8CC-9AE0-2F2BA0F41BA7}"/>
              </a:ext>
            </a:extLst>
          </p:cNvPr>
          <p:cNvSpPr txBox="1"/>
          <p:nvPr/>
        </p:nvSpPr>
        <p:spPr>
          <a:xfrm>
            <a:off x="9830596" y="11500658"/>
            <a:ext cx="743793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Webdings" panose="05030102010509060703" pitchFamily="18" charset="2"/>
                <a:sym typeface="Helvetica Light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51193985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29BD9-6D43-BE6E-1B3B-1294DA938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0CC01C-B330-FD74-63AD-1FEAE69C2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15" y="7028679"/>
            <a:ext cx="8473915" cy="170501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39A748-E086-74FE-6047-85C82C477C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5120353" cy="1857155"/>
          </a:xfrm>
        </p:spPr>
        <p:txBody>
          <a:bodyPr/>
          <a:lstStyle/>
          <a:p>
            <a:r>
              <a:rPr lang="en-US" dirty="0"/>
              <a:t>Non-Symmetrical Part Application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082A92-58B1-AE13-8F35-45694DE52314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14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18DE216A-ADFE-69CC-949A-AA403F7C74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096087"/>
            <a:ext cx="15120354" cy="5868786"/>
          </a:xfrm>
        </p:spPr>
        <p:txBody>
          <a:bodyPr/>
          <a:lstStyle/>
          <a:p>
            <a:pPr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design was modified to include adjustable balance slugs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3D CAD mass property data was used to verify ISO 1940 compliance and the range of adjustability</a:t>
            </a:r>
          </a:p>
          <a:p>
            <a:pPr lvl="2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picture containing text, gear, wheel&#10;&#10;AI-generated content may be incorrect.">
            <a:extLst>
              <a:ext uri="{FF2B5EF4-FFF2-40B4-BE49-F238E27FC236}">
                <a16:creationId xmlns:a16="http://schemas.microsoft.com/office/drawing/2014/main" id="{09F9D6A4-D9DD-AF11-68EB-E9291A373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1048" y="1413123"/>
            <a:ext cx="5362943" cy="5444877"/>
          </a:xfrm>
          <a:prstGeom prst="rect">
            <a:avLst/>
          </a:prstGeom>
        </p:spPr>
      </p:pic>
      <p:pic>
        <p:nvPicPr>
          <p:cNvPr id="8" name="Picture 7" descr="Circle&#10;&#10;AI-generated content may be incorrect.">
            <a:extLst>
              <a:ext uri="{FF2B5EF4-FFF2-40B4-BE49-F238E27FC236}">
                <a16:creationId xmlns:a16="http://schemas.microsoft.com/office/drawing/2014/main" id="{96CE5E51-12CF-2032-6BEC-7BF90B03ED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25105" y="7121194"/>
            <a:ext cx="5378886" cy="54448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17F1A1-AC33-FC5B-575B-A6A361FD7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8249" y="7033645"/>
            <a:ext cx="7315751" cy="23930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67D949E-6454-CF30-E9FB-4A817A3DE3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308" y="9754777"/>
            <a:ext cx="7317634" cy="28112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4700502-29E5-0715-B34C-FE7EB74691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8249" y="10086710"/>
            <a:ext cx="7400330" cy="239300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691073B-3EC2-8EA0-D990-15C6F7C90605}"/>
              </a:ext>
            </a:extLst>
          </p:cNvPr>
          <p:cNvSpPr txBox="1"/>
          <p:nvPr/>
        </p:nvSpPr>
        <p:spPr>
          <a:xfrm>
            <a:off x="5176849" y="7502555"/>
            <a:ext cx="583493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Aptos" panose="020B0004020202020204" pitchFamily="34" charset="0"/>
                <a:sym typeface="Helvetica Light"/>
              </a:rPr>
              <a:t>✓</a:t>
            </a:r>
            <a:endParaRPr kumimoji="0" lang="en-US" sz="5000" b="1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16F97D-7E57-081D-D97E-88DA9CDA1250}"/>
              </a:ext>
            </a:extLst>
          </p:cNvPr>
          <p:cNvSpPr txBox="1"/>
          <p:nvPr/>
        </p:nvSpPr>
        <p:spPr>
          <a:xfrm>
            <a:off x="5190299" y="8000580"/>
            <a:ext cx="583493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Aptos" panose="020B0004020202020204" pitchFamily="34" charset="0"/>
                <a:sym typeface="Helvetica Light"/>
              </a:rPr>
              <a:t>✓</a:t>
            </a:r>
            <a:endParaRPr kumimoji="0" lang="en-US" sz="5000" b="1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6649F7-CD77-70F8-6D53-B4D2BF763772}"/>
              </a:ext>
            </a:extLst>
          </p:cNvPr>
          <p:cNvSpPr txBox="1"/>
          <p:nvPr/>
        </p:nvSpPr>
        <p:spPr>
          <a:xfrm>
            <a:off x="383888" y="6472554"/>
            <a:ext cx="1675139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Baseline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F61F6E-1970-4623-EB4A-B14C400EDE27}"/>
              </a:ext>
            </a:extLst>
          </p:cNvPr>
          <p:cNvSpPr txBox="1"/>
          <p:nvPr/>
        </p:nvSpPr>
        <p:spPr>
          <a:xfrm>
            <a:off x="9425005" y="9546114"/>
            <a:ext cx="4634282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10-32 Washer Thickness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00FE75-1142-6932-E3D6-D5DF1C1EAEB8}"/>
              </a:ext>
            </a:extLst>
          </p:cNvPr>
          <p:cNvSpPr txBox="1"/>
          <p:nvPr/>
        </p:nvSpPr>
        <p:spPr>
          <a:xfrm>
            <a:off x="9451152" y="6452670"/>
            <a:ext cx="443070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5/16-24 UNF Set Screw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5CCA11-4FAD-B763-85EF-83553773C34D}"/>
              </a:ext>
            </a:extLst>
          </p:cNvPr>
          <p:cNvSpPr txBox="1"/>
          <p:nvPr/>
        </p:nvSpPr>
        <p:spPr>
          <a:xfrm>
            <a:off x="355035" y="9129131"/>
            <a:ext cx="4203074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3/8-24 UNF Set Screw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7D0E290-BB9A-5C21-AFFF-9DACBF911C93}"/>
              </a:ext>
            </a:extLst>
          </p:cNvPr>
          <p:cNvSpPr/>
          <p:nvPr/>
        </p:nvSpPr>
        <p:spPr>
          <a:xfrm>
            <a:off x="4641659" y="9065588"/>
            <a:ext cx="548640" cy="548640"/>
          </a:xfrm>
          <a:prstGeom prst="ellipse">
            <a:avLst/>
          </a:prstGeom>
          <a:solidFill>
            <a:schemeClr val="bg1"/>
          </a:solidFill>
          <a:ln w="57150" cap="flat">
            <a:solidFill>
              <a:srgbClr val="4867B7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rgbClr val="4867B7"/>
                </a:solidFill>
              </a:rPr>
              <a:t>A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4867B7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6FC8BD0-A4FD-04BA-6C6E-B160CF2759D3}"/>
              </a:ext>
            </a:extLst>
          </p:cNvPr>
          <p:cNvSpPr/>
          <p:nvPr/>
        </p:nvSpPr>
        <p:spPr>
          <a:xfrm>
            <a:off x="13932921" y="6425273"/>
            <a:ext cx="548640" cy="548640"/>
          </a:xfrm>
          <a:prstGeom prst="ellipse">
            <a:avLst/>
          </a:prstGeom>
          <a:solidFill>
            <a:schemeClr val="bg1"/>
          </a:solidFill>
          <a:ln w="57150" cap="flat">
            <a:solidFill>
              <a:srgbClr val="4867B7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rgbClr val="4867B7"/>
                </a:solidFill>
              </a:rPr>
              <a:t>B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4867B7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090F8B7-CEF1-E6C1-5AA1-CEE116EE71EA}"/>
              </a:ext>
            </a:extLst>
          </p:cNvPr>
          <p:cNvSpPr/>
          <p:nvPr/>
        </p:nvSpPr>
        <p:spPr>
          <a:xfrm>
            <a:off x="14055714" y="9483162"/>
            <a:ext cx="548640" cy="548640"/>
          </a:xfrm>
          <a:prstGeom prst="ellipse">
            <a:avLst/>
          </a:prstGeom>
          <a:solidFill>
            <a:schemeClr val="bg1"/>
          </a:solidFill>
          <a:ln w="57150" cap="flat">
            <a:solidFill>
              <a:srgbClr val="4867B7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rgbClr val="4867B7"/>
                </a:solidFill>
              </a:rPr>
              <a:t>C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4867B7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44AD725-0DC0-8EA4-BFDD-41BED542182F}"/>
              </a:ext>
            </a:extLst>
          </p:cNvPr>
          <p:cNvSpPr/>
          <p:nvPr/>
        </p:nvSpPr>
        <p:spPr>
          <a:xfrm>
            <a:off x="18135868" y="6139869"/>
            <a:ext cx="548640" cy="548640"/>
          </a:xfrm>
          <a:prstGeom prst="ellipse">
            <a:avLst/>
          </a:prstGeom>
          <a:solidFill>
            <a:schemeClr val="bg1"/>
          </a:solidFill>
          <a:ln w="57150" cap="flat">
            <a:solidFill>
              <a:srgbClr val="4867B7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rgbClr val="4867B7"/>
                </a:solidFill>
              </a:rPr>
              <a:t>A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4867B7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C4A9AD8-2D03-0F98-0970-5C98E14E60E0}"/>
              </a:ext>
            </a:extLst>
          </p:cNvPr>
          <p:cNvCxnSpPr>
            <a:cxnSpLocks/>
          </p:cNvCxnSpPr>
          <p:nvPr/>
        </p:nvCxnSpPr>
        <p:spPr>
          <a:xfrm flipV="1">
            <a:off x="18684508" y="5030480"/>
            <a:ext cx="1412837" cy="1148951"/>
          </a:xfrm>
          <a:prstGeom prst="straightConnector1">
            <a:avLst/>
          </a:prstGeom>
          <a:noFill/>
          <a:ln w="76200" cap="flat">
            <a:solidFill>
              <a:srgbClr val="FFC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B844A27D-3AC1-8342-8F46-CA999A16FF04}"/>
              </a:ext>
            </a:extLst>
          </p:cNvPr>
          <p:cNvSpPr/>
          <p:nvPr/>
        </p:nvSpPr>
        <p:spPr>
          <a:xfrm>
            <a:off x="22489200" y="6139869"/>
            <a:ext cx="548640" cy="548640"/>
          </a:xfrm>
          <a:prstGeom prst="ellipse">
            <a:avLst/>
          </a:prstGeom>
          <a:solidFill>
            <a:schemeClr val="bg1"/>
          </a:solidFill>
          <a:ln w="57150" cap="flat">
            <a:solidFill>
              <a:srgbClr val="4867B7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rgbClr val="4867B7"/>
                </a:solidFill>
              </a:rPr>
              <a:t>C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4867B7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B5CA3820-1649-1B34-0833-17BDA8D78CA8}"/>
              </a:ext>
            </a:extLst>
          </p:cNvPr>
          <p:cNvCxnSpPr>
            <a:cxnSpLocks/>
          </p:cNvCxnSpPr>
          <p:nvPr/>
        </p:nvCxnSpPr>
        <p:spPr>
          <a:xfrm flipH="1" flipV="1">
            <a:off x="21350683" y="4805464"/>
            <a:ext cx="1113814" cy="1334405"/>
          </a:xfrm>
          <a:prstGeom prst="straightConnector1">
            <a:avLst/>
          </a:prstGeom>
          <a:noFill/>
          <a:ln w="76200" cap="flat">
            <a:solidFill>
              <a:srgbClr val="FFC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0B5D3104-966A-A108-0E12-790081920AE9}"/>
              </a:ext>
            </a:extLst>
          </p:cNvPr>
          <p:cNvSpPr/>
          <p:nvPr/>
        </p:nvSpPr>
        <p:spPr>
          <a:xfrm>
            <a:off x="22431042" y="11754237"/>
            <a:ext cx="548640" cy="548640"/>
          </a:xfrm>
          <a:prstGeom prst="ellipse">
            <a:avLst/>
          </a:prstGeom>
          <a:solidFill>
            <a:schemeClr val="bg1"/>
          </a:solidFill>
          <a:ln w="57150" cap="flat">
            <a:solidFill>
              <a:srgbClr val="4867B7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rgbClr val="4867B7"/>
                </a:solidFill>
              </a:rPr>
              <a:t>B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4867B7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A925AE1-A57A-230D-5158-D7ED3EAACACA}"/>
              </a:ext>
            </a:extLst>
          </p:cNvPr>
          <p:cNvCxnSpPr>
            <a:cxnSpLocks/>
          </p:cNvCxnSpPr>
          <p:nvPr/>
        </p:nvCxnSpPr>
        <p:spPr>
          <a:xfrm flipH="1" flipV="1">
            <a:off x="21070111" y="11070077"/>
            <a:ext cx="1284051" cy="797668"/>
          </a:xfrm>
          <a:prstGeom prst="straightConnector1">
            <a:avLst/>
          </a:prstGeom>
          <a:noFill/>
          <a:ln w="76200" cap="flat">
            <a:solidFill>
              <a:srgbClr val="FFC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620418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7D79C-D75D-61C9-9494-FB25EC372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383AA7-F275-27AF-CBA5-936F7726BC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096086"/>
            <a:ext cx="21190085" cy="10004425"/>
          </a:xfrm>
        </p:spPr>
        <p:txBody>
          <a:bodyPr/>
          <a:lstStyle/>
          <a:p>
            <a:pPr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There are several advantages to using ISO 1940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Provides application specific Balance Quality Grade values</a:t>
            </a:r>
          </a:p>
          <a:p>
            <a:pPr lvl="2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Especially useful when designing components without corporate knowledge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Controls balancing practices and methods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Simplifies drawing notes</a:t>
            </a:r>
          </a:p>
          <a:p>
            <a:pPr lvl="2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Allows the same note to be used an any rotating component within the same application</a:t>
            </a:r>
          </a:p>
          <a:p>
            <a:pPr lvl="1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7F7D8-932A-5721-FB86-94BB7C56D5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1F5E57-B39A-C731-B9D6-905555760ACF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27045078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229E4-2B69-DF6D-96F3-F960A8A31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862B61-CF6A-6FED-644F-03154C8435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096086"/>
            <a:ext cx="21190085" cy="10004425"/>
          </a:xfrm>
        </p:spPr>
        <p:txBody>
          <a:bodyPr/>
          <a:lstStyle/>
          <a:p>
            <a:pPr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ISO 1940 compliance can be verified early in the design stage using simple methods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Any 3D CAD package that can generate mass property data can be used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Simple equations can convert the mass property data into imbalance values</a:t>
            </a:r>
          </a:p>
          <a:p>
            <a:pPr lvl="2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can avoid costly and time-consuming FEA iterations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These methods can ensure balance compliance early in the design process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Allows for tolerance studies that can eliminate post fabrication balancing</a:t>
            </a:r>
          </a:p>
          <a:p>
            <a:pPr lvl="1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>
              <a:spcAft>
                <a:spcPts val="18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AF20E4-3474-1616-7463-3F1FDC741A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A8C2B7-35CE-539C-4258-BBC75F7AF45C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54781448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E2A2-3635-C994-3FC6-4DA48EB20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C7EFC0-5825-B684-9C8A-39405695B6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2539" y="2591887"/>
            <a:ext cx="19011511" cy="10004425"/>
          </a:xfrm>
        </p:spPr>
        <p:txBody>
          <a:bodyPr/>
          <a:lstStyle/>
          <a:p>
            <a:pPr defTabSz="835025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The balancing of rotating components is critical in many designs</a:t>
            </a:r>
          </a:p>
          <a:p>
            <a:pPr lvl="1" defTabSz="835025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Avoids excessive vibrations, bearing loads, and structural loads </a:t>
            </a:r>
          </a:p>
          <a:p>
            <a:pPr defTabSz="835025"/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35025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Component balancing can be expensive and time consuming</a:t>
            </a:r>
          </a:p>
          <a:p>
            <a:pPr lvl="1" defTabSz="835025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Adds significant cost to low production quantity parts</a:t>
            </a:r>
          </a:p>
          <a:p>
            <a:pPr lvl="1" defTabSz="835025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Balancing is usually one of the last operations performed on a part</a:t>
            </a:r>
          </a:p>
          <a:p>
            <a:pPr lvl="2" defTabSz="835025">
              <a:spcBef>
                <a:spcPts val="1800"/>
              </a:spcBef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Leads to high scrap costs if the part can not meet balance requirements</a:t>
            </a:r>
          </a:p>
          <a:p>
            <a:pPr lvl="2" defTabSz="835025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35025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Is there a way to ensure that a part will meet balance requirements during the design phase using simple CAD software tools?</a:t>
            </a:r>
          </a:p>
          <a:p>
            <a:pPr defTabSz="835025"/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35025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Could part tolerances be set during the design phase that would eliminate the need to balance parts?</a:t>
            </a:r>
          </a:p>
          <a:p>
            <a:pPr lvl="2" defTabSz="835025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417E5-1EAF-D11A-B8C5-CEBCCC6F0E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1AA9F0-F620-1DBE-8866-3C4A0E080FB4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6977311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FD3D0-1F0F-5928-2DED-CD508E4D7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D74988-BF18-16A1-59EB-E3A1B0948D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2539" y="2591887"/>
            <a:ext cx="19011511" cy="10004425"/>
          </a:xfrm>
        </p:spPr>
        <p:txBody>
          <a:bodyPr/>
          <a:lstStyle/>
          <a:p>
            <a:pPr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Historical drawings usually state the maximum allowable imbalance in units of oz-in or g-mm</a:t>
            </a:r>
          </a:p>
          <a:p>
            <a:pPr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imbalance value is specific to that exact part</a:t>
            </a: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drawing callout does not control the methods used to balance the part</a:t>
            </a:r>
          </a:p>
          <a:p>
            <a:pPr lvl="1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DA2D45-5BF5-47F8-C429-7A62147621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5411855" cy="1857155"/>
          </a:xfrm>
        </p:spPr>
        <p:txBody>
          <a:bodyPr/>
          <a:lstStyle/>
          <a:p>
            <a:r>
              <a:rPr lang="en-US" dirty="0"/>
              <a:t>Historical Balancing Requirements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690E8C-03A0-506F-351A-23B89E7FB8DA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62402286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45DFB-2AD7-3CD3-E687-156DFB191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9867F9-F126-1B80-4BDF-121B17D031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2539" y="2591887"/>
            <a:ext cx="19011511" cy="10004425"/>
          </a:xfrm>
        </p:spPr>
        <p:txBody>
          <a:bodyPr/>
          <a:lstStyle/>
          <a:p>
            <a:pPr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well known in the defense community</a:t>
            </a: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Appears complicated at first glance</a:t>
            </a:r>
          </a:p>
          <a:p>
            <a:pPr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Advantages</a:t>
            </a: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standard controls all aspects of the balancing procedures</a:t>
            </a:r>
          </a:p>
          <a:p>
            <a:pPr lvl="2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to account for static and dynamic imbalance</a:t>
            </a:r>
          </a:p>
          <a:p>
            <a:pPr lvl="2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to account for different balancing machine mounting methods</a:t>
            </a:r>
          </a:p>
          <a:p>
            <a:pPr lvl="2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to account for balancing machine bearing locations</a:t>
            </a:r>
          </a:p>
          <a:p>
            <a:pPr marL="1754188" lvl="2" indent="0" defTabSz="835025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Specifies Balance Quality Grade rather than part specific imbalance</a:t>
            </a:r>
          </a:p>
          <a:p>
            <a:pPr lvl="1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A03F0-2DE0-927A-524E-5A7102010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782800" cy="1857155"/>
          </a:xfrm>
        </p:spPr>
        <p:txBody>
          <a:bodyPr/>
          <a:lstStyle/>
          <a:p>
            <a:r>
              <a:rPr lang="en-US" dirty="0"/>
              <a:t>ISO 1940 Balancing Standard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2B170D-197A-B179-ECCE-A83230B72CF8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17026524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9249A-4A87-1BF3-C937-022ADFFF4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C942AA-0ACA-E6CE-F3ED-60CA1BA749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2539" y="2591887"/>
            <a:ext cx="21516514" cy="10004425"/>
          </a:xfrm>
        </p:spPr>
        <p:txBody>
          <a:bodyPr/>
          <a:lstStyle/>
          <a:p>
            <a:pPr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Balance Quality Grade is application specific, not part specific</a:t>
            </a: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Provides guidance for companies and engineers without historical knowledge</a:t>
            </a: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Simplifies drawing notes</a:t>
            </a:r>
          </a:p>
          <a:p>
            <a:pPr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ISO 1940 Table 1 provides balance quality grades for various applications</a:t>
            </a: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few examples are:</a:t>
            </a:r>
          </a:p>
          <a:p>
            <a:pPr lvl="2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Large Marine Engines: G4000</a:t>
            </a:r>
          </a:p>
          <a:p>
            <a:pPr lvl="2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Automobile Wheels and Driveshafts: G40</a:t>
            </a:r>
          </a:p>
          <a:p>
            <a:pPr lvl="2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Computer Hard Drives: G2.5</a:t>
            </a:r>
          </a:p>
          <a:p>
            <a:pPr lvl="2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Gyroscopes:	G0.4</a:t>
            </a:r>
          </a:p>
          <a:p>
            <a:pPr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Balance Quality Grade is independent of component speed, size, or mass</a:t>
            </a:r>
          </a:p>
          <a:p>
            <a:pPr lvl="1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E4BF7-8494-2B17-7213-F2B942099E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782800" cy="1857155"/>
          </a:xfrm>
        </p:spPr>
        <p:txBody>
          <a:bodyPr/>
          <a:lstStyle/>
          <a:p>
            <a:r>
              <a:rPr lang="en-US" dirty="0"/>
              <a:t>ISO 1940 Balance Quality Grade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F63EA0-2F0A-5999-1200-100269992923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25115872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E3765-B624-31A3-C8A0-02C58EA92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E08E04-8555-34DC-4DC3-8D1C42BE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782800" cy="1857155"/>
          </a:xfrm>
        </p:spPr>
        <p:txBody>
          <a:bodyPr/>
          <a:lstStyle/>
          <a:p>
            <a:r>
              <a:rPr lang="en-US" dirty="0"/>
              <a:t>Allowable Imbalance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AD5418-91E9-0D29-F5B8-67A38FA2ABAF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05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71BE47-62F2-5E01-E132-E09BD859753B}"/>
                  </a:ext>
                </a:extLst>
              </p:cNvPr>
              <p:cNvSpPr txBox="1"/>
              <p:nvPr/>
            </p:nvSpPr>
            <p:spPr>
              <a:xfrm>
                <a:off x="6643269" y="2273505"/>
                <a:ext cx="11097462" cy="157850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4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4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sym typeface="Helvetica Light"/>
                            </a:rPr>
                            <m:t>𝑼</m:t>
                          </m:r>
                        </m:e>
                        <m:sub>
                          <m:r>
                            <a:rPr kumimoji="0" lang="en-US" sz="54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sym typeface="Helvetica Light"/>
                            </a:rPr>
                            <m:t>𝒑𝒆𝒓</m:t>
                          </m:r>
                        </m:sub>
                      </m:sSub>
                      <m:r>
                        <a:rPr kumimoji="0" lang="en-US" sz="5400" b="1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sym typeface="Helvetica Light"/>
                        </a:rPr>
                        <m:t>=</m:t>
                      </m:r>
                      <m:r>
                        <a:rPr kumimoji="0" lang="en-US" sz="5400" b="1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sym typeface="Helvetica Light"/>
                        </a:rPr>
                        <m:t>𝟏𝟎𝟎𝟎</m:t>
                      </m:r>
                      <m:r>
                        <a:rPr kumimoji="0" lang="en-US" sz="5400" b="1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Helvetica Light"/>
                        </a:rPr>
                        <m:t>∗</m:t>
                      </m:r>
                      <m:f>
                        <m:fPr>
                          <m:ctrlPr>
                            <a:rPr kumimoji="0" lang="en-US" sz="54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𝑩𝒂𝒍𝒂𝒏𝒄𝒆</m:t>
                          </m:r>
                          <m:r>
                            <a:rPr kumimoji="0" lang="en-US" sz="54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 </m:t>
                          </m:r>
                          <m:r>
                            <a:rPr kumimoji="0" lang="en-US" sz="54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𝑮𝒓𝒂𝒅𝒆</m:t>
                          </m:r>
                          <m:r>
                            <a:rPr kumimoji="0" lang="en-US" sz="54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∗</m:t>
                          </m:r>
                          <m:r>
                            <a:rPr kumimoji="0" lang="en-US" sz="54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𝒎</m:t>
                          </m:r>
                        </m:num>
                        <m:den>
                          <m:r>
                            <a:rPr kumimoji="0" lang="en-US" sz="5400" b="1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𝝎</m:t>
                          </m:r>
                        </m:den>
                      </m:f>
                    </m:oMath>
                  </m:oMathPara>
                </a14:m>
                <a:endParaRPr kumimoji="0" lang="en-US" sz="5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sym typeface="Helvetica Light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71BE47-62F2-5E01-E132-E09BD8597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3269" y="2273505"/>
                <a:ext cx="11097462" cy="15785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development of the jet engine | Jet engine, Aircraft engine, Engineering">
            <a:extLst>
              <a:ext uri="{FF2B5EF4-FFF2-40B4-BE49-F238E27FC236}">
                <a16:creationId xmlns:a16="http://schemas.microsoft.com/office/drawing/2014/main" id="{1F0D5529-098F-0E9D-AB1F-B34038F08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3966" y="3004511"/>
            <a:ext cx="4733270" cy="31002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211FF6-06A5-2AB0-75B6-FCFD0C403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882" y="3004511"/>
            <a:ext cx="4286250" cy="32488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45EA751-A7E0-AF93-B618-8618ED8EE8DA}"/>
                  </a:ext>
                </a:extLst>
              </p:cNvPr>
              <p:cNvSpPr txBox="1"/>
              <p:nvPr/>
            </p:nvSpPr>
            <p:spPr>
              <a:xfrm>
                <a:off x="8243638" y="5017561"/>
                <a:ext cx="7979107" cy="5967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36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</m:ctrlPr>
                      </m:sSubPr>
                      <m:e>
                        <m:r>
                          <a:rPr kumimoji="0" lang="en-US" sz="36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  <m:t>𝑈</m:t>
                        </m:r>
                      </m:e>
                      <m:sub>
                        <m:r>
                          <a:rPr kumimoji="0" lang="en-US" sz="36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  <m:t>𝑝𝑒𝑟</m:t>
                        </m:r>
                      </m:sub>
                    </m:sSub>
                    <m:r>
                      <a:rPr kumimoji="0" lang="en-US" sz="3600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sym typeface="Helvetica Light"/>
                      </a:rPr>
                      <m:t>=</m:t>
                    </m:r>
                  </m:oMath>
                </a14:m>
                <a:r>
                  <a:rPr kumimoji="0" lang="en-US" sz="36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Helvetica Light"/>
                  </a:rPr>
                  <a:t> Permissible Imbalance</a:t>
                </a:r>
                <a:r>
                  <a:rPr kumimoji="0" lang="en-US" sz="3600" b="0" i="0" u="none" strike="noStrike" cap="none" spc="0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Helvetica Light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0" lang="en-US" sz="3600" b="0" i="1" u="none" strike="noStrike" cap="none" spc="0" normalizeH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</m:ctrlPr>
                      </m:dPr>
                      <m:e>
                        <m:r>
                          <a:rPr kumimoji="0" lang="en-US" sz="3600" b="0" i="1" u="none" strike="noStrike" cap="none" spc="0" normalizeH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  <m:t>𝑔</m:t>
                        </m:r>
                        <m:r>
                          <a:rPr kumimoji="0" lang="en-US" sz="3600" b="0" i="1" u="none" strike="noStrike" cap="none" spc="0" normalizeH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Light"/>
                          </a:rPr>
                          <m:t>∙</m:t>
                        </m:r>
                        <m:r>
                          <a:rPr kumimoji="0" lang="en-US" sz="3600" b="0" i="1" u="none" strike="noStrike" cap="none" spc="0" normalizeH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Light"/>
                          </a:rPr>
                          <m:t>𝑚𝑚</m:t>
                        </m:r>
                      </m:e>
                    </m:d>
                  </m:oMath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Helvetica Light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45EA751-A7E0-AF93-B618-8618ED8EE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638" y="5017561"/>
                <a:ext cx="7979107" cy="596766"/>
              </a:xfrm>
              <a:prstGeom prst="rect">
                <a:avLst/>
              </a:prstGeom>
              <a:blipFill>
                <a:blip r:embed="rId5"/>
                <a:stretch>
                  <a:fillRect t="-23469" b="-37755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302F425-0907-F4D1-338B-3E0088061B13}"/>
                  </a:ext>
                </a:extLst>
              </p:cNvPr>
              <p:cNvSpPr txBox="1"/>
              <p:nvPr/>
            </p:nvSpPr>
            <p:spPr>
              <a:xfrm>
                <a:off x="9493242" y="5820665"/>
                <a:ext cx="5479898" cy="5539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 xmlns:m="http://schemas.openxmlformats.org/officeDocument/2006/math">
                    <m:r>
                      <a:rPr kumimoji="0" lang="en-US" sz="3600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sym typeface="Helvetica Light"/>
                      </a:rPr>
                      <m:t>𝑚</m:t>
                    </m:r>
                    <m:r>
                      <a:rPr kumimoji="0" lang="en-US" sz="3600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sym typeface="Helvetica Light"/>
                      </a:rPr>
                      <m:t>=</m:t>
                    </m:r>
                  </m:oMath>
                </a14:m>
                <a:r>
                  <a:rPr kumimoji="0" lang="en-US" sz="36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Helvetica Light"/>
                  </a:rPr>
                  <a:t>Component Mass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0" lang="en-US" sz="36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</m:ctrlPr>
                      </m:dPr>
                      <m:e>
                        <m:r>
                          <a:rPr kumimoji="0" lang="en-US" sz="36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  <m:t>𝑘𝑔</m:t>
                        </m:r>
                      </m:e>
                    </m:d>
                  </m:oMath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Helvetica Light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302F425-0907-F4D1-338B-3E0088061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3242" y="5820665"/>
                <a:ext cx="5479898" cy="553998"/>
              </a:xfrm>
              <a:prstGeom prst="rect">
                <a:avLst/>
              </a:prstGeom>
              <a:blipFill>
                <a:blip r:embed="rId6"/>
                <a:stretch>
                  <a:fillRect t="-25275" b="-49451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19AF74F-C25F-75F9-DE01-A51F552E6A20}"/>
                  </a:ext>
                </a:extLst>
              </p:cNvPr>
              <p:cNvSpPr txBox="1"/>
              <p:nvPr/>
            </p:nvSpPr>
            <p:spPr>
              <a:xfrm>
                <a:off x="9487631" y="6581001"/>
                <a:ext cx="5692071" cy="5539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 xmlns:m="http://schemas.openxmlformats.org/officeDocument/2006/math">
                    <m:r>
                      <a:rPr kumimoji="0" lang="en-US" sz="3600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Helvetica Light"/>
                      </a:rPr>
                      <m:t>𝜔</m:t>
                    </m:r>
                    <m:r>
                      <a:rPr kumimoji="0" lang="en-US" sz="3600" b="0" i="1" u="none" strike="noStrike" cap="none" spc="0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Helvetica Light"/>
                      </a:rPr>
                      <m:t>= </m:t>
                    </m:r>
                  </m:oMath>
                </a14:m>
                <a:r>
                  <a:rPr kumimoji="0" lang="en-US" sz="36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Helvetica Light"/>
                  </a:rPr>
                  <a:t>Service Speed</a:t>
                </a:r>
                <a:r>
                  <a:rPr kumimoji="0" lang="en-US" sz="3600" b="0" i="0" u="none" strike="noStrike" cap="none" spc="0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Helvetica Light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0" lang="en-US" sz="3600" b="0" i="1" u="none" strike="noStrike" cap="none" spc="0" normalizeH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Light"/>
                          </a:rPr>
                        </m:ctrlPr>
                      </m:dPr>
                      <m:e>
                        <m:f>
                          <m:fPr>
                            <m:type m:val="skw"/>
                            <m:ctrlPr>
                              <a:rPr kumimoji="0" lang="en-US" sz="3600" b="0" i="1" u="none" strike="noStrike" cap="none" spc="0" normalizeH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sym typeface="Helvetica Light"/>
                              </a:rPr>
                            </m:ctrlPr>
                          </m:fPr>
                          <m:num>
                            <m:r>
                              <a:rPr kumimoji="0" lang="en-US" sz="3600" b="0" i="1" u="none" strike="noStrike" cap="none" spc="0" normalizeH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sym typeface="Helvetica Light"/>
                              </a:rPr>
                              <m:t>𝑟𝑎𝑑</m:t>
                            </m:r>
                          </m:num>
                          <m:den>
                            <m:r>
                              <a:rPr kumimoji="0" lang="en-US" sz="3600" b="0" i="1" u="none" strike="noStrike" cap="none" spc="0" normalizeH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sym typeface="Helvetica Light"/>
                              </a:rPr>
                              <m:t>𝑠𝑒𝑐</m:t>
                            </m:r>
                          </m:den>
                        </m:f>
                      </m:e>
                    </m:d>
                  </m:oMath>
                </a14:m>
                <a:endParaRPr kumimoji="0" lang="en-US" sz="36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Helvetica Light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19AF74F-C25F-75F9-DE01-A51F552E6A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7631" y="6581001"/>
                <a:ext cx="5692071" cy="553998"/>
              </a:xfrm>
              <a:prstGeom prst="rect">
                <a:avLst/>
              </a:prstGeom>
              <a:blipFill>
                <a:blip r:embed="rId7"/>
                <a:stretch>
                  <a:fillRect t="-25556" b="-50000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41D52E8-F421-10A3-D4B2-C8BB4FF370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919750"/>
              </p:ext>
            </p:extLst>
          </p:nvPr>
        </p:nvGraphicFramePr>
        <p:xfrm>
          <a:off x="856281" y="8671874"/>
          <a:ext cx="7052714" cy="31844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86268">
                  <a:extLst>
                    <a:ext uri="{9D8B030D-6E8A-4147-A177-3AD203B41FA5}">
                      <a16:colId xmlns:a16="http://schemas.microsoft.com/office/drawing/2014/main" val="1059184684"/>
                    </a:ext>
                  </a:extLst>
                </a:gridCol>
                <a:gridCol w="2666446">
                  <a:extLst>
                    <a:ext uri="{9D8B030D-6E8A-4147-A177-3AD203B41FA5}">
                      <a16:colId xmlns:a16="http://schemas.microsoft.com/office/drawing/2014/main" val="570947019"/>
                    </a:ext>
                  </a:extLst>
                </a:gridCol>
              </a:tblGrid>
              <a:tr h="7961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Rotor Mass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 kg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579969"/>
                  </a:ext>
                </a:extLst>
              </a:tr>
              <a:tr h="7961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Service Speed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125,000 rpm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863399"/>
                  </a:ext>
                </a:extLst>
              </a:tr>
              <a:tr h="7961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Balance Grade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G6.3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264608"/>
                  </a:ext>
                </a:extLst>
              </a:tr>
              <a:tr h="7961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Permissible Imbalance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0.504 g-mm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789273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3DF7B6D-F724-BDE8-4A53-390DE1BE5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467808"/>
              </p:ext>
            </p:extLst>
          </p:nvPr>
        </p:nvGraphicFramePr>
        <p:xfrm>
          <a:off x="16222745" y="8671874"/>
          <a:ext cx="7052714" cy="31844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86268">
                  <a:extLst>
                    <a:ext uri="{9D8B030D-6E8A-4147-A177-3AD203B41FA5}">
                      <a16:colId xmlns:a16="http://schemas.microsoft.com/office/drawing/2014/main" val="1059184684"/>
                    </a:ext>
                  </a:extLst>
                </a:gridCol>
                <a:gridCol w="2666446">
                  <a:extLst>
                    <a:ext uri="{9D8B030D-6E8A-4147-A177-3AD203B41FA5}">
                      <a16:colId xmlns:a16="http://schemas.microsoft.com/office/drawing/2014/main" val="570947019"/>
                    </a:ext>
                  </a:extLst>
                </a:gridCol>
              </a:tblGrid>
              <a:tr h="7961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Rotor Mass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25 kg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579969"/>
                  </a:ext>
                </a:extLst>
              </a:tr>
              <a:tr h="7961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Service Speed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50,000 rpm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863399"/>
                  </a:ext>
                </a:extLst>
              </a:tr>
              <a:tr h="7961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Balance Grade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G6.3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264608"/>
                  </a:ext>
                </a:extLst>
              </a:tr>
              <a:tr h="7961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Permissible Imbalance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31.5 g-mm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78927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22995B86-97B7-F7E8-F167-D7625CE45845}"/>
              </a:ext>
            </a:extLst>
          </p:cNvPr>
          <p:cNvSpPr txBox="1"/>
          <p:nvPr/>
        </p:nvSpPr>
        <p:spPr>
          <a:xfrm>
            <a:off x="725386" y="7380179"/>
            <a:ext cx="7314503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rPr>
              <a:t>Light Truck Turbocharger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164B37-C0A6-3F08-E8E4-BD3ECEAB5704}"/>
              </a:ext>
            </a:extLst>
          </p:cNvPr>
          <p:cNvSpPr txBox="1"/>
          <p:nvPr/>
        </p:nvSpPr>
        <p:spPr>
          <a:xfrm>
            <a:off x="16974303" y="7380179"/>
            <a:ext cx="5549597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u="sng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HD Turbine Engine</a:t>
            </a:r>
            <a:endParaRPr kumimoji="0" lang="en-US" sz="5000" b="0" i="0" u="sng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Helvetica Ligh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8AE1DA-5B55-694E-4FBA-F41D97685E5B}"/>
                  </a:ext>
                </a:extLst>
              </p:cNvPr>
              <p:cNvSpPr txBox="1"/>
              <p:nvPr/>
            </p:nvSpPr>
            <p:spPr>
              <a:xfrm>
                <a:off x="10815656" y="8511212"/>
                <a:ext cx="2500428" cy="12676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Helvetica Light"/>
                        </a:rPr>
                        <m:t>𝜔</m:t>
                      </m:r>
                      <m:r>
                        <a:rPr kumimoji="0" lang="en-US" sz="44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Helvetica Light"/>
                        </a:rPr>
                        <m:t>≈</m:t>
                      </m:r>
                      <m:f>
                        <m:fPr>
                          <m:ctrlPr>
                            <a:rPr kumimoji="0" lang="en-US" sz="4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</m:ctrlPr>
                        </m:fPr>
                        <m:num>
                          <m:r>
                            <a:rPr kumimoji="0" lang="en-US" sz="4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𝑅𝑃𝑀</m:t>
                          </m:r>
                        </m:num>
                        <m:den>
                          <m:r>
                            <a:rPr kumimoji="0" lang="en-US" sz="44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Helvetica Light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kumimoji="0" lang="en-US" sz="4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sym typeface="Helvetica Light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8AE1DA-5B55-694E-4FBA-F41D97685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5656" y="8511212"/>
                <a:ext cx="2500428" cy="12676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04824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26318-8452-E8F0-1DC2-1F580779A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37E202-2D2D-2F57-88F1-ADAD3E60F8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2539" y="2591887"/>
            <a:ext cx="20566721" cy="10004425"/>
          </a:xfrm>
        </p:spPr>
        <p:txBody>
          <a:bodyPr/>
          <a:lstStyle/>
          <a:p>
            <a:pPr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Component imbalance is usually determined using Finite Element Analysis</a:t>
            </a: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requires expensive sophisticated software tools</a:t>
            </a:r>
          </a:p>
          <a:p>
            <a:pPr lvl="2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Most companies have limited licenses dedicated to full time analysts</a:t>
            </a:r>
          </a:p>
          <a:p>
            <a:pPr lvl="2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Unless you are a full time FEA user, it is easy to make mistakes</a:t>
            </a:r>
          </a:p>
          <a:p>
            <a:pPr lvl="2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Design iterations involve several employees</a:t>
            </a:r>
          </a:p>
          <a:p>
            <a:pPr lvl="2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Typically adds cost and schedule to the design effort</a:t>
            </a:r>
          </a:p>
          <a:p>
            <a:pPr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Component imbalance can be determined using common 3D CAD software</a:t>
            </a: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These tools are available to all engineers</a:t>
            </a: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special skills are required</a:t>
            </a:r>
          </a:p>
          <a:p>
            <a:pPr lvl="1" defTabSz="835025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Multiple iterations can be performed by a single engineer</a:t>
            </a:r>
          </a:p>
          <a:p>
            <a:pPr lvl="1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defTabSz="835025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9F865-20BD-CDFC-407A-DF1D7B8E00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782800" cy="1857155"/>
          </a:xfrm>
        </p:spPr>
        <p:txBody>
          <a:bodyPr/>
          <a:lstStyle/>
          <a:p>
            <a:r>
              <a:rPr lang="en-US" dirty="0"/>
              <a:t>Component Imbalance Predictions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0C7795-F692-388F-FF2B-39B23B3FEA88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94933241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23FBC-799F-9546-82D0-B0E10E9E7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887543-C58E-6D42-C9AF-BC3D1532C1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214694" y="2531892"/>
            <a:ext cx="8715983" cy="10004425"/>
          </a:xfrm>
        </p:spPr>
        <p:txBody>
          <a:bodyPr/>
          <a:lstStyle/>
          <a:p>
            <a:pPr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five values needed to determine the imbalance can be found in the mass data report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report must be made using a coordinate system with the z axis coincident with the axis of rotation</a:t>
            </a:r>
          </a:p>
          <a:p>
            <a:pPr lvl="1" defTabSz="835025">
              <a:spcAft>
                <a:spcPts val="1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inertia tensor about the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center of gravity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must be used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60E660-08B9-4562-CDAD-DA1CC92D90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782800" cy="1857155"/>
          </a:xfrm>
        </p:spPr>
        <p:txBody>
          <a:bodyPr/>
          <a:lstStyle/>
          <a:p>
            <a:r>
              <a:rPr lang="en-US" dirty="0"/>
              <a:t>3D CAD Model Mass 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BD421-BFA4-C143-366F-D1260EA39D81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07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1A65ED-E7F6-9104-0DB6-0F0966A13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326" y="1789889"/>
            <a:ext cx="12956191" cy="9334224"/>
          </a:xfrm>
          <a:prstGeom prst="rect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  <a:effectLst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E90AB3B-A079-A4F7-8B65-1A5B7E818FB2}"/>
              </a:ext>
            </a:extLst>
          </p:cNvPr>
          <p:cNvSpPr/>
          <p:nvPr/>
        </p:nvSpPr>
        <p:spPr>
          <a:xfrm>
            <a:off x="693326" y="3647045"/>
            <a:ext cx="4598521" cy="341295"/>
          </a:xfrm>
          <a:prstGeom prst="rect">
            <a:avLst/>
          </a:prstGeom>
          <a:solidFill>
            <a:srgbClr val="FFFF00">
              <a:alpha val="36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C5BE29-E786-E36D-2E95-97F3B8A1E292}"/>
              </a:ext>
            </a:extLst>
          </p:cNvPr>
          <p:cNvSpPr/>
          <p:nvPr/>
        </p:nvSpPr>
        <p:spPr>
          <a:xfrm>
            <a:off x="2402153" y="4266373"/>
            <a:ext cx="2286580" cy="341295"/>
          </a:xfrm>
          <a:prstGeom prst="rect">
            <a:avLst/>
          </a:prstGeom>
          <a:solidFill>
            <a:srgbClr val="FFFF00">
              <a:alpha val="36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086B89-5C05-268A-99A3-6C6D6D2CAB66}"/>
              </a:ext>
            </a:extLst>
          </p:cNvPr>
          <p:cNvSpPr/>
          <p:nvPr/>
        </p:nvSpPr>
        <p:spPr>
          <a:xfrm>
            <a:off x="4852493" y="4266372"/>
            <a:ext cx="1995779" cy="341295"/>
          </a:xfrm>
          <a:prstGeom prst="rect">
            <a:avLst/>
          </a:prstGeom>
          <a:solidFill>
            <a:srgbClr val="FFFF00">
              <a:alpha val="36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90CFD8-1E46-DF93-FE17-7A6296612063}"/>
              </a:ext>
            </a:extLst>
          </p:cNvPr>
          <p:cNvSpPr/>
          <p:nvPr/>
        </p:nvSpPr>
        <p:spPr>
          <a:xfrm>
            <a:off x="6750996" y="7937961"/>
            <a:ext cx="2134179" cy="341295"/>
          </a:xfrm>
          <a:prstGeom prst="rect">
            <a:avLst/>
          </a:prstGeom>
          <a:solidFill>
            <a:srgbClr val="FFFF00">
              <a:alpha val="36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F1DEC8-E31D-F2E4-D5D9-2F9C2CCA2C22}"/>
              </a:ext>
            </a:extLst>
          </p:cNvPr>
          <p:cNvSpPr/>
          <p:nvPr/>
        </p:nvSpPr>
        <p:spPr>
          <a:xfrm>
            <a:off x="6750995" y="8298711"/>
            <a:ext cx="2134179" cy="341295"/>
          </a:xfrm>
          <a:prstGeom prst="rect">
            <a:avLst/>
          </a:prstGeom>
          <a:solidFill>
            <a:srgbClr val="FFFF00">
              <a:alpha val="36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0AA841B-F037-68C9-8C76-D29D30B7C5D1}"/>
              </a:ext>
            </a:extLst>
          </p:cNvPr>
          <p:cNvCxnSpPr>
            <a:cxnSpLocks/>
          </p:cNvCxnSpPr>
          <p:nvPr/>
        </p:nvCxnSpPr>
        <p:spPr>
          <a:xfrm flipH="1">
            <a:off x="5291847" y="2729705"/>
            <a:ext cx="2042808" cy="1095567"/>
          </a:xfrm>
          <a:prstGeom prst="straightConnector1">
            <a:avLst/>
          </a:prstGeom>
          <a:noFill/>
          <a:ln w="76200" cap="flat">
            <a:solidFill>
              <a:srgbClr val="4867B7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793448B-CB8A-8009-E35A-B914CCC6A28A}"/>
              </a:ext>
            </a:extLst>
          </p:cNvPr>
          <p:cNvCxnSpPr>
            <a:cxnSpLocks/>
          </p:cNvCxnSpPr>
          <p:nvPr/>
        </p:nvCxnSpPr>
        <p:spPr>
          <a:xfrm flipH="1">
            <a:off x="8885174" y="7739993"/>
            <a:ext cx="2412460" cy="368615"/>
          </a:xfrm>
          <a:prstGeom prst="straightConnector1">
            <a:avLst/>
          </a:prstGeom>
          <a:noFill/>
          <a:ln w="76200" cap="flat">
            <a:solidFill>
              <a:srgbClr val="4867B7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CFA48C9-D8B2-5855-74F2-ACE2A5D51838}"/>
              </a:ext>
            </a:extLst>
          </p:cNvPr>
          <p:cNvCxnSpPr>
            <a:cxnSpLocks/>
          </p:cNvCxnSpPr>
          <p:nvPr/>
        </p:nvCxnSpPr>
        <p:spPr>
          <a:xfrm flipH="1" flipV="1">
            <a:off x="8881116" y="8413407"/>
            <a:ext cx="2412460" cy="246054"/>
          </a:xfrm>
          <a:prstGeom prst="straightConnector1">
            <a:avLst/>
          </a:prstGeom>
          <a:noFill/>
          <a:ln w="76200" cap="flat">
            <a:solidFill>
              <a:srgbClr val="4867B7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D835DF1-D22B-5606-8BCC-78B85D3E7B2A}"/>
              </a:ext>
            </a:extLst>
          </p:cNvPr>
          <p:cNvCxnSpPr>
            <a:cxnSpLocks/>
          </p:cNvCxnSpPr>
          <p:nvPr/>
        </p:nvCxnSpPr>
        <p:spPr>
          <a:xfrm flipH="1" flipV="1">
            <a:off x="3431940" y="4642809"/>
            <a:ext cx="1723720" cy="896489"/>
          </a:xfrm>
          <a:prstGeom prst="straightConnector1">
            <a:avLst/>
          </a:prstGeom>
          <a:noFill/>
          <a:ln w="76200" cap="flat">
            <a:solidFill>
              <a:srgbClr val="4867B7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2511E26-0CFD-2336-31CE-C941C39A2F1A}"/>
              </a:ext>
            </a:extLst>
          </p:cNvPr>
          <p:cNvCxnSpPr>
            <a:cxnSpLocks/>
          </p:cNvCxnSpPr>
          <p:nvPr/>
        </p:nvCxnSpPr>
        <p:spPr>
          <a:xfrm flipH="1" flipV="1">
            <a:off x="5811314" y="4676252"/>
            <a:ext cx="1723720" cy="896489"/>
          </a:xfrm>
          <a:prstGeom prst="straightConnector1">
            <a:avLst/>
          </a:prstGeom>
          <a:noFill/>
          <a:ln w="76200" cap="flat">
            <a:solidFill>
              <a:srgbClr val="4867B7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859FDFB-A064-652D-0409-8F640DF5193B}"/>
              </a:ext>
            </a:extLst>
          </p:cNvPr>
          <p:cNvSpPr/>
          <p:nvPr/>
        </p:nvSpPr>
        <p:spPr>
          <a:xfrm>
            <a:off x="466928" y="6858000"/>
            <a:ext cx="13346349" cy="2250333"/>
          </a:xfrm>
          <a:prstGeom prst="roundRect">
            <a:avLst/>
          </a:prstGeom>
          <a:noFill/>
          <a:ln w="57150" cap="flat">
            <a:solidFill>
              <a:srgbClr val="4867B7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A5AC2EE-6B10-4F4F-B3CD-FFF60053B2E1}"/>
                  </a:ext>
                </a:extLst>
              </p:cNvPr>
              <p:cNvSpPr txBox="1"/>
              <p:nvPr/>
            </p:nvSpPr>
            <p:spPr>
              <a:xfrm>
                <a:off x="11524032" y="7295744"/>
                <a:ext cx="1012200" cy="7694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4867B7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4867B7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𝐼</m:t>
                          </m:r>
                        </m:e>
                        <m:sub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4867B7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𝑋𝑍</m:t>
                          </m:r>
                        </m:sub>
                      </m:sSub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4867B7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A5AC2EE-6B10-4F4F-B3CD-FFF60053B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4032" y="7295744"/>
                <a:ext cx="101220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7F12404-EEC4-1EC1-CAFB-2A3118C4E192}"/>
                  </a:ext>
                </a:extLst>
              </p:cNvPr>
              <p:cNvSpPr txBox="1"/>
              <p:nvPr/>
            </p:nvSpPr>
            <p:spPr>
              <a:xfrm>
                <a:off x="11529496" y="8158264"/>
                <a:ext cx="993157" cy="7694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4867B7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4867B7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𝐼</m:t>
                          </m:r>
                        </m:e>
                        <m:sub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4867B7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𝑌𝑍</m:t>
                          </m:r>
                        </m:sub>
                      </m:sSub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4867B7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7F12404-EEC4-1EC1-CAFB-2A3118C4E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9496" y="8158264"/>
                <a:ext cx="993157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1A791F-579B-BE53-A2F3-CEE8BE3EE520}"/>
                  </a:ext>
                </a:extLst>
              </p:cNvPr>
              <p:cNvSpPr txBox="1"/>
              <p:nvPr/>
            </p:nvSpPr>
            <p:spPr>
              <a:xfrm>
                <a:off x="5382962" y="5029463"/>
                <a:ext cx="529184" cy="7694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4867B7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𝑥</m:t>
                      </m:r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4867B7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1A791F-579B-BE53-A2F3-CEE8BE3EE5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2962" y="5029463"/>
                <a:ext cx="529184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A1E86DF-AE38-214A-C72A-5DB39EADBBAC}"/>
                  </a:ext>
                </a:extLst>
              </p:cNvPr>
              <p:cNvSpPr txBox="1"/>
              <p:nvPr/>
            </p:nvSpPr>
            <p:spPr>
              <a:xfrm>
                <a:off x="7652335" y="5002938"/>
                <a:ext cx="538353" cy="7694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4867B7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𝑦</m:t>
                      </m:r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4867B7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A1E86DF-AE38-214A-C72A-5DB39EADB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2335" y="5002938"/>
                <a:ext cx="538353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09553B8-ABEA-773C-9985-BA2E01040ABD}"/>
                  </a:ext>
                </a:extLst>
              </p:cNvPr>
              <p:cNvSpPr txBox="1"/>
              <p:nvPr/>
            </p:nvSpPr>
            <p:spPr>
              <a:xfrm>
                <a:off x="7535603" y="2147172"/>
                <a:ext cx="716286" cy="7694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4867B7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𝑚</m:t>
                      </m:r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4867B7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09553B8-ABEA-773C-9985-BA2E01040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5603" y="2147172"/>
                <a:ext cx="716286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4A9FC03D-3EA7-2F4A-D668-73D4166AD2C4}"/>
              </a:ext>
            </a:extLst>
          </p:cNvPr>
          <p:cNvSpPr/>
          <p:nvPr/>
        </p:nvSpPr>
        <p:spPr>
          <a:xfrm>
            <a:off x="1724892" y="6858000"/>
            <a:ext cx="3127601" cy="769441"/>
          </a:xfrm>
          <a:prstGeom prst="ellipse">
            <a:avLst/>
          </a:prstGeom>
          <a:noFill/>
          <a:ln w="57150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34066449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E4242-857F-645C-9195-B210EA6A0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ED2D65-EFE8-528C-E679-AD38DF96AF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782800" cy="1857155"/>
          </a:xfrm>
        </p:spPr>
        <p:txBody>
          <a:bodyPr/>
          <a:lstStyle/>
          <a:p>
            <a:r>
              <a:rPr lang="en-US" dirty="0"/>
              <a:t>Imbalance Calculations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82685A-31A8-37AE-5B82-112A486EA22C}"/>
              </a:ext>
            </a:extLst>
          </p:cNvPr>
          <p:cNvSpPr txBox="1"/>
          <p:nvPr/>
        </p:nvSpPr>
        <p:spPr>
          <a:xfrm>
            <a:off x="23479053" y="12302877"/>
            <a:ext cx="568565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08</a:t>
            </a:r>
          </a:p>
        </p:txBody>
      </p:sp>
      <p:pic>
        <p:nvPicPr>
          <p:cNvPr id="5" name="Picture 4" descr="Chart, box and whisker chart&#10;&#10;AI-generated content may be incorrect.">
            <a:extLst>
              <a:ext uri="{FF2B5EF4-FFF2-40B4-BE49-F238E27FC236}">
                <a16:creationId xmlns:a16="http://schemas.microsoft.com/office/drawing/2014/main" id="{0938CEA8-CE6F-6185-5771-73B1DF451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276" y="3172567"/>
            <a:ext cx="7857030" cy="79934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0C5A63-39C3-6B94-EF41-8DED30DACA91}"/>
                  </a:ext>
                </a:extLst>
              </p:cNvPr>
              <p:cNvSpPr txBox="1"/>
              <p:nvPr/>
            </p:nvSpPr>
            <p:spPr>
              <a:xfrm>
                <a:off x="14202450" y="3518895"/>
                <a:ext cx="5304657" cy="14457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𝑋</m:t>
                              </m:r>
                            </m:sub>
                          </m:sSub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</m:t>
                      </m:r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𝑥𝑚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−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𝑋𝑍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50C5A63-39C3-6B94-EF41-8DED30DAC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2450" y="3518895"/>
                <a:ext cx="5304657" cy="14457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9A6644-7B46-ACE0-71E4-1DE75ECC366F}"/>
                  </a:ext>
                </a:extLst>
              </p:cNvPr>
              <p:cNvSpPr txBox="1"/>
              <p:nvPr/>
            </p:nvSpPr>
            <p:spPr>
              <a:xfrm>
                <a:off x="14219986" y="5516877"/>
                <a:ext cx="5269583" cy="14457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𝑌</m:t>
                              </m:r>
                            </m:sub>
                          </m:sSub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</m:t>
                      </m:r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𝑦𝑚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−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𝑌𝑍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9A6644-7B46-ACE0-71E4-1DE75ECC3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9986" y="5516877"/>
                <a:ext cx="5269583" cy="14457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A511DC-C130-49E4-A386-519BBAC1EB67}"/>
                  </a:ext>
                </a:extLst>
              </p:cNvPr>
              <p:cNvSpPr txBox="1"/>
              <p:nvPr/>
            </p:nvSpPr>
            <p:spPr>
              <a:xfrm>
                <a:off x="14206456" y="7514859"/>
                <a:ext cx="5296643" cy="14457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𝐵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𝑋</m:t>
                              </m:r>
                            </m:sub>
                          </m:sSub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</m:t>
                      </m:r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𝑥𝑚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+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𝑋𝑍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A511DC-C130-49E4-A386-519BBAC1E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6456" y="7514859"/>
                <a:ext cx="5296643" cy="14457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D2718C2-401A-0557-9C88-6F5CD378ACA8}"/>
                  </a:ext>
                </a:extLst>
              </p:cNvPr>
              <p:cNvSpPr txBox="1"/>
              <p:nvPr/>
            </p:nvSpPr>
            <p:spPr>
              <a:xfrm>
                <a:off x="14223993" y="9512841"/>
                <a:ext cx="5261569" cy="14457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sSubPr>
                        <m:e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𝐵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𝑌</m:t>
                              </m:r>
                            </m:sub>
                          </m:sSub>
                        </m:sub>
                      </m:sSub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=</m:t>
                      </m:r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𝑦𝑚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  <m:r>
                        <a:rPr kumimoji="0" lang="en-US" sz="50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Helvetica Light"/>
                        </a:rPr>
                        <m:t>+</m:t>
                      </m:r>
                      <m:f>
                        <m:fPr>
                          <m:ctrlP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</m:ctrlPr>
                            </m:sSubPr>
                            <m:e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0" lang="en-US" sz="50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Helvetica Light"/>
                                </a:rPr>
                                <m:t>𝑌𝑍</m:t>
                              </m:r>
                            </m:sub>
                          </m:sSub>
                        </m:num>
                        <m:den>
                          <m:r>
                            <a:rPr kumimoji="0" lang="en-US" sz="50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Helvetica Light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D2718C2-401A-0557-9C88-6F5CD378A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3993" y="9512841"/>
                <a:ext cx="5261569" cy="14457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2D8D35D4-E071-50B9-4430-7D88EEB75660}"/>
              </a:ext>
            </a:extLst>
          </p:cNvPr>
          <p:cNvSpPr txBox="1"/>
          <p:nvPr/>
        </p:nvSpPr>
        <p:spPr>
          <a:xfrm>
            <a:off x="6016431" y="1660069"/>
            <a:ext cx="12351138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rPr>
              <a:t>Rotors Mounted between Bearing Supports</a:t>
            </a:r>
          </a:p>
        </p:txBody>
      </p:sp>
    </p:spTree>
    <p:extLst>
      <p:ext uri="{BB962C8B-B14F-4D97-AF65-F5344CB8AC3E}">
        <p14:creationId xmlns:p14="http://schemas.microsoft.com/office/powerpoint/2010/main" val="2331102878"/>
      </p:ext>
    </p:extLst>
  </p:cSld>
  <p:clrMapOvr>
    <a:masterClrMapping/>
  </p:clrMapOvr>
  <p:transition spd="med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57150" cap="flat">
          <a:solidFill>
            <a:srgbClr val="FF0000"/>
          </a:solidFill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no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B4671BB-6A8C-4015-9E98-D11E43535187}"/>
</file>

<file path=customXml/itemProps2.xml><?xml version="1.0" encoding="utf-8"?>
<ds:datastoreItem xmlns:ds="http://schemas.openxmlformats.org/officeDocument/2006/customXml" ds:itemID="{F71B4A50-0E87-4F48-B80A-69D209556404}"/>
</file>

<file path=customXml/itemProps3.xml><?xml version="1.0" encoding="utf-8"?>
<ds:datastoreItem xmlns:ds="http://schemas.openxmlformats.org/officeDocument/2006/customXml" ds:itemID="{7461E51C-4EB7-435F-88AB-C304CEC0BB69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14892</TotalTime>
  <Words>1007</Words>
  <Application>Microsoft Office PowerPoint</Application>
  <PresentationFormat>Custom</PresentationFormat>
  <Paragraphs>230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Aptos</vt:lpstr>
      <vt:lpstr>Arial</vt:lpstr>
      <vt:lpstr>Cambria Math</vt:lpstr>
      <vt:lpstr>Helvetica Light</vt:lpstr>
      <vt:lpstr>Helvetica Neue</vt:lpstr>
      <vt:lpstr>Roboto</vt:lpstr>
      <vt:lpstr>Roboto Black</vt:lpstr>
      <vt:lpstr>Roboto Light</vt:lpstr>
      <vt:lpstr>Times New Roman</vt:lpstr>
      <vt:lpstr>Webdings</vt:lpstr>
      <vt:lpstr>Wingdings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 Ms CTR USA, CCDC</dc:creator>
  <cp:lastModifiedBy>Leslie Smith</cp:lastModifiedBy>
  <cp:revision>373</cp:revision>
  <dcterms:modified xsi:type="dcterms:W3CDTF">2026-08-08T21:44:13Z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